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Lst>
  <p:sldSz cy="5143500" cx="9144000"/>
  <p:notesSz cx="6858000" cy="9144000"/>
  <p:embeddedFontLst>
    <p:embeddedFont>
      <p:font typeface="Anton"/>
      <p:regular r:id="rId63"/>
    </p:embeddedFont>
    <p:embeddedFont>
      <p:font typeface="Lato"/>
      <p:regular r:id="rId64"/>
      <p:bold r:id="rId65"/>
      <p:italic r:id="rId66"/>
      <p:boldItalic r:id="rId67"/>
    </p:embeddedFont>
    <p:embeddedFont>
      <p:font typeface="Helvetica Neue"/>
      <p:regular r:id="rId68"/>
      <p:bold r:id="rId69"/>
      <p:italic r:id="rId70"/>
      <p:boldItalic r:id="rId71"/>
    </p:embeddedFont>
    <p:embeddedFont>
      <p:font typeface="Helvetica Neue Light"/>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32EF3B1-8A62-4DEC-8E2F-D95A4D33466E}">
  <a:tblStyle styleId="{932EF3B1-8A62-4DEC-8E2F-D95A4D33466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HelveticaNeueLight-bold.fntdata"/><Relationship Id="rId72" Type="http://schemas.openxmlformats.org/officeDocument/2006/relationships/font" Target="fonts/HelveticaNeueLight-regular.fntdata"/><Relationship Id="rId31" Type="http://schemas.openxmlformats.org/officeDocument/2006/relationships/slide" Target="slides/slide26.xml"/><Relationship Id="rId75" Type="http://schemas.openxmlformats.org/officeDocument/2006/relationships/font" Target="fonts/HelveticaNeueLight-boldItalic.fntdata"/><Relationship Id="rId30" Type="http://schemas.openxmlformats.org/officeDocument/2006/relationships/slide" Target="slides/slide25.xml"/><Relationship Id="rId74" Type="http://schemas.openxmlformats.org/officeDocument/2006/relationships/font" Target="fonts/HelveticaNeueLight-italic.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HelveticaNeue-boldItalic.fntdata"/><Relationship Id="rId70" Type="http://schemas.openxmlformats.org/officeDocument/2006/relationships/font" Target="fonts/HelveticaNeue-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Lato-regular.fntdata"/><Relationship Id="rId63" Type="http://schemas.openxmlformats.org/officeDocument/2006/relationships/font" Target="fonts/Anton-regular.fntdata"/><Relationship Id="rId22" Type="http://schemas.openxmlformats.org/officeDocument/2006/relationships/slide" Target="slides/slide17.xml"/><Relationship Id="rId66" Type="http://schemas.openxmlformats.org/officeDocument/2006/relationships/font" Target="fonts/Lato-italic.fntdata"/><Relationship Id="rId21" Type="http://schemas.openxmlformats.org/officeDocument/2006/relationships/slide" Target="slides/slide16.xml"/><Relationship Id="rId65" Type="http://schemas.openxmlformats.org/officeDocument/2006/relationships/font" Target="fonts/Lato-bold.fntdata"/><Relationship Id="rId24" Type="http://schemas.openxmlformats.org/officeDocument/2006/relationships/slide" Target="slides/slide19.xml"/><Relationship Id="rId68" Type="http://schemas.openxmlformats.org/officeDocument/2006/relationships/font" Target="fonts/HelveticaNeue-regular.fntdata"/><Relationship Id="rId23" Type="http://schemas.openxmlformats.org/officeDocument/2006/relationships/slide" Target="slides/slide18.xml"/><Relationship Id="rId67" Type="http://schemas.openxmlformats.org/officeDocument/2006/relationships/font" Target="fonts/Lato-bold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HelveticaNeue-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887edb21d4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887edb21d4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c0912ddd6c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c0912ddd6c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c0912ddd6c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c0912ddd6c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c0912ddd6c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c0912ddd6c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c0912ddd6c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c0912ddd6c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c0b7704c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c0b7704c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c0b7704cb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c0b7704cb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c0b7704cb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c0b7704cb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c2259d8d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c2259d8d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c2259d8d3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c2259d8d3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c2259d8d3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c2259d8d3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8f27a64521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8f27a64521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c2259d8d3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c2259d8d3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c2259d8d3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c2259d8d3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c2259d8d3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c2259d8d3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c2259d8d3c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c2259d8d3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c2259d8d3c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c2259d8d3c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c2259d8d3c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c2259d8d3c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c2259d8d3c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c2259d8d3c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c2259d8d3c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c2259d8d3c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c3acb59c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c3acb59c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c3acb59cb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c3acb59cb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8f27a64521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8f27a64521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c3d4874349_2_1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gc3d4874349_2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c3d4874349_2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c3d4874349_2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c3d4874349_2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c3d4874349_2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c3d4874349_2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c3d4874349_2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c0912ddd6c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c0912ddd6c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c0912ddd6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c0912ddd6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c0912ddd6c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c0912ddd6c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c0912ddd6c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c0912ddd6c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c0912ddd6c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c0912ddd6c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c0912ddd6c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c0912ddd6c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bf0436e1e7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bf0436e1e7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c0912ddd6c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c0912ddd6c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c0912ddd6c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c0912ddd6c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c0912ddd6c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c0912ddd6c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c0912ddd6c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c0912ddd6c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c0912ddd6c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c0912ddd6c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bf0436e1e7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bf0436e1e7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c0912ddd6c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c0912ddd6c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c0912ddd6c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c0912ddd6c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c3d4874349_2_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gc3d4874349_2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c3d4874349_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c3d4874349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b285fae27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b285fae27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c3d4874349_2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c3d4874349_2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c3d4874349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c3d4874349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c3d4874349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c3d4874349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c3d4874349_2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c3d4874349_2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81579fa7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81579fa7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717ac0180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2717ac0180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81579fa76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281579fa76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a9a4907388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a9a4907388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c29aaf7f8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c29aaf7f8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c0912ddd6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c0912ddd6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c0912ddd6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c0912ddd6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c0912ddd6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c0912ddd6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2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7.png"/><Relationship Id="rId4"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1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26.png"/><Relationship Id="rId6" Type="http://schemas.openxmlformats.org/officeDocument/2006/relationships/image" Target="../media/image31.png"/><Relationship Id="rId7" Type="http://schemas.openxmlformats.org/officeDocument/2006/relationships/image" Target="../media/image19.jpg"/><Relationship Id="rId8"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24.gif"/><Relationship Id="rId6" Type="http://schemas.openxmlformats.org/officeDocument/2006/relationships/image" Target="../media/image28.gif"/><Relationship Id="rId7"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38.png"/><Relationship Id="rId6" Type="http://schemas.openxmlformats.org/officeDocument/2006/relationships/image" Target="../media/image30.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35.gif"/><Relationship Id="rId6" Type="http://schemas.openxmlformats.org/officeDocument/2006/relationships/image" Target="../media/image36.jpg"/><Relationship Id="rId7" Type="http://schemas.openxmlformats.org/officeDocument/2006/relationships/image" Target="../media/image3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www.mongodb.com/" TargetMode="External"/><Relationship Id="rId4" Type="http://schemas.openxmlformats.org/officeDocument/2006/relationships/image" Target="../media/image40.png"/><Relationship Id="rId5"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www.mongodb.com/" TargetMode="Externa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4.png"/><Relationship Id="rId4" Type="http://schemas.openxmlformats.org/officeDocument/2006/relationships/image" Target="../media/image51.png"/><Relationship Id="rId5" Type="http://schemas.openxmlformats.org/officeDocument/2006/relationships/image" Target="../media/image33.png"/><Relationship Id="rId6" Type="http://schemas.openxmlformats.org/officeDocument/2006/relationships/image" Target="../media/image45.png"/><Relationship Id="rId7"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3.png"/><Relationship Id="rId4" Type="http://schemas.openxmlformats.org/officeDocument/2006/relationships/image" Target="../media/image47.png"/><Relationship Id="rId10" Type="http://schemas.openxmlformats.org/officeDocument/2006/relationships/image" Target="../media/image39.png"/><Relationship Id="rId9" Type="http://schemas.openxmlformats.org/officeDocument/2006/relationships/image" Target="../media/image42.png"/><Relationship Id="rId5" Type="http://schemas.openxmlformats.org/officeDocument/2006/relationships/image" Target="../media/image48.png"/><Relationship Id="rId6" Type="http://schemas.openxmlformats.org/officeDocument/2006/relationships/image" Target="../media/image43.png"/><Relationship Id="rId7" Type="http://schemas.openxmlformats.org/officeDocument/2006/relationships/image" Target="../media/image46.png"/><Relationship Id="rId8" Type="http://schemas.openxmlformats.org/officeDocument/2006/relationships/image" Target="../media/image5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9.png"/><Relationship Id="rId4" Type="http://schemas.openxmlformats.org/officeDocument/2006/relationships/image" Target="../media/image33.png"/><Relationship Id="rId5" Type="http://schemas.openxmlformats.org/officeDocument/2006/relationships/image" Target="../media/image52.png"/><Relationship Id="rId6"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0.png"/><Relationship Id="rId4" Type="http://schemas.openxmlformats.org/officeDocument/2006/relationships/image" Target="../media/image33.png"/><Relationship Id="rId5" Type="http://schemas.openxmlformats.org/officeDocument/2006/relationships/image" Target="../media/image57.png"/><Relationship Id="rId6"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5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4.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8.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5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9.png"/><Relationship Id="rId4" Type="http://schemas.openxmlformats.org/officeDocument/2006/relationships/image" Target="../media/image2.png"/><Relationship Id="rId5"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5.png"/><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0.png"/><Relationship Id="rId4" Type="http://schemas.openxmlformats.org/officeDocument/2006/relationships/hyperlink" Target="https://www.mongodb.com/try/download/shell" TargetMode="External"/><Relationship Id="rId5" Type="http://schemas.openxmlformats.org/officeDocument/2006/relationships/image" Target="../media/image6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0.png"/><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6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png"/><Relationship Id="rId4" Type="http://schemas.openxmlformats.org/officeDocument/2006/relationships/image" Target="../media/image66.png"/><Relationship Id="rId5" Type="http://schemas.openxmlformats.org/officeDocument/2006/relationships/image" Target="../media/image64.jpg"/><Relationship Id="rId6" Type="http://schemas.openxmlformats.org/officeDocument/2006/relationships/image" Target="../media/image77.jpg"/><Relationship Id="rId7" Type="http://schemas.openxmlformats.org/officeDocument/2006/relationships/image" Target="../media/image67.jpg"/><Relationship Id="rId8" Type="http://schemas.openxmlformats.org/officeDocument/2006/relationships/image" Target="../media/image7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78.png"/><Relationship Id="rId4" Type="http://schemas.openxmlformats.org/officeDocument/2006/relationships/image" Target="../media/image2.png"/><Relationship Id="rId5" Type="http://schemas.openxmlformats.org/officeDocument/2006/relationships/image" Target="../media/image7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71.png"/><Relationship Id="rId4" Type="http://schemas.openxmlformats.org/officeDocument/2006/relationships/image" Target="../media/image7.png"/><Relationship Id="rId5" Type="http://schemas.openxmlformats.org/officeDocument/2006/relationships/image" Target="../media/image7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71.png"/><Relationship Id="rId4" Type="http://schemas.openxmlformats.org/officeDocument/2006/relationships/image" Target="../media/image70.png"/><Relationship Id="rId5" Type="http://schemas.openxmlformats.org/officeDocument/2006/relationships/image" Target="../media/image73.jpg"/><Relationship Id="rId6" Type="http://schemas.openxmlformats.org/officeDocument/2006/relationships/image" Target="../media/image76.png"/><Relationship Id="rId7" Type="http://schemas.openxmlformats.org/officeDocument/2006/relationships/image" Target="../media/image65.png"/><Relationship Id="rId8" Type="http://schemas.openxmlformats.org/officeDocument/2006/relationships/image" Target="../media/image6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71.png"/><Relationship Id="rId4" Type="http://schemas.openxmlformats.org/officeDocument/2006/relationships/image" Target="../media/image69.jpg"/><Relationship Id="rId5" Type="http://schemas.openxmlformats.org/officeDocument/2006/relationships/image" Target="../media/image8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4.png"/><Relationship Id="rId4" Type="http://schemas.openxmlformats.org/officeDocument/2006/relationships/image" Target="../media/image102.jpg"/><Relationship Id="rId5" Type="http://schemas.openxmlformats.org/officeDocument/2006/relationships/image" Target="../media/image79.jpg"/><Relationship Id="rId6" Type="http://schemas.openxmlformats.org/officeDocument/2006/relationships/image" Target="../media/image82.jpg"/><Relationship Id="rId7" Type="http://schemas.openxmlformats.org/officeDocument/2006/relationships/image" Target="../media/image84.png"/><Relationship Id="rId8" Type="http://schemas.openxmlformats.org/officeDocument/2006/relationships/image" Target="../media/image8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9.jpg"/><Relationship Id="rId5" Type="http://schemas.openxmlformats.org/officeDocument/2006/relationships/image" Target="../media/image12.jpg"/><Relationship Id="rId6"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85.jpg"/><Relationship Id="rId6" Type="http://schemas.openxmlformats.org/officeDocument/2006/relationships/image" Target="../media/image9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92.png"/><Relationship Id="rId6" Type="http://schemas.openxmlformats.org/officeDocument/2006/relationships/image" Target="../media/image88.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94.jpg"/><Relationship Id="rId6" Type="http://schemas.openxmlformats.org/officeDocument/2006/relationships/image" Target="../media/image8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83.jpg"/><Relationship Id="rId4"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8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s://robomongo.org/download" TargetMode="External"/><Relationship Id="rId4" Type="http://schemas.openxmlformats.org/officeDocument/2006/relationships/image" Target="../media/image34.png"/><Relationship Id="rId5" Type="http://schemas.openxmlformats.org/officeDocument/2006/relationships/image" Target="../media/image89.png"/><Relationship Id="rId6" Type="http://schemas.openxmlformats.org/officeDocument/2006/relationships/image" Target="../media/image9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80.png"/><Relationship Id="rId4" Type="http://schemas.openxmlformats.org/officeDocument/2006/relationships/image" Target="../media/image2.png"/><Relationship Id="rId5" Type="http://schemas.openxmlformats.org/officeDocument/2006/relationships/image" Target="../media/image97.png"/><Relationship Id="rId6" Type="http://schemas.openxmlformats.org/officeDocument/2006/relationships/image" Target="../media/image90.png"/><Relationship Id="rId7"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00.png"/><Relationship Id="rId4" Type="http://schemas.openxmlformats.org/officeDocument/2006/relationships/image" Target="../media/image2.png"/><Relationship Id="rId5"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01.png"/><Relationship Id="rId4" Type="http://schemas.openxmlformats.org/officeDocument/2006/relationships/image" Target="../media/image2.png"/><Relationship Id="rId5" Type="http://schemas.openxmlformats.org/officeDocument/2006/relationships/image" Target="../media/image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5.png"/><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60.png"/><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60.png"/><Relationship Id="rId4" Type="http://schemas.openxmlformats.org/officeDocument/2006/relationships/image" Target="../media/image6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91.png"/><Relationship Id="rId4" Type="http://schemas.openxmlformats.org/officeDocument/2006/relationships/image" Target="../media/image9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hyperlink" Target="https://www.mongodb.com/try/download/shell" TargetMode="External"/><Relationship Id="rId4" Type="http://schemas.openxmlformats.org/officeDocument/2006/relationships/image" Target="../media/image95.png"/><Relationship Id="rId5" Type="http://schemas.openxmlformats.org/officeDocument/2006/relationships/image" Target="../media/image10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hyperlink" Target="https://robomongo.org/" TargetMode="External"/><Relationship Id="rId4" Type="http://schemas.openxmlformats.org/officeDocument/2006/relationships/image" Target="../media/image95.png"/><Relationship Id="rId5" Type="http://schemas.openxmlformats.org/officeDocument/2006/relationships/image" Target="../media/image10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99.png"/><Relationship Id="rId4" Type="http://schemas.openxmlformats.org/officeDocument/2006/relationships/image" Target="../media/image9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0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05.png"/><Relationship Id="rId4" Type="http://schemas.openxmlformats.org/officeDocument/2006/relationships/image" Target="../media/image10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32.png"/><Relationship Id="rId5" Type="http://schemas.openxmlformats.org/officeDocument/2006/relationships/image" Target="../media/image21.png"/><Relationship Id="rId6" Type="http://schemas.openxmlformats.org/officeDocument/2006/relationships/image" Target="../media/image18.png"/><Relationship Id="rId7" Type="http://schemas.openxmlformats.org/officeDocument/2006/relationships/image" Target="../media/image20.png"/><Relationship Id="rId8"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nvSpPr>
        <p:spPr>
          <a:xfrm>
            <a:off x="528500" y="1727025"/>
            <a:ext cx="80226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 Introducción a MongoDB</a:t>
            </a:r>
            <a:endParaRPr i="1" sz="3600">
              <a:solidFill>
                <a:srgbClr val="121212"/>
              </a:solidFill>
              <a:latin typeface="Anton"/>
              <a:ea typeface="Anton"/>
              <a:cs typeface="Anton"/>
              <a:sym typeface="Anton"/>
            </a:endParaRPr>
          </a:p>
        </p:txBody>
      </p:sp>
      <p:sp>
        <p:nvSpPr>
          <p:cNvPr id="55" name="Google Shape;55;p13"/>
          <p:cNvSpPr txBox="1"/>
          <p:nvPr/>
        </p:nvSpPr>
        <p:spPr>
          <a:xfrm>
            <a:off x="2022750" y="11631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GB" sz="2000">
                <a:solidFill>
                  <a:srgbClr val="121212"/>
                </a:solidFill>
                <a:latin typeface="Helvetica Neue"/>
                <a:ea typeface="Helvetica Neue"/>
                <a:cs typeface="Helvetica Neue"/>
                <a:sym typeface="Helvetica Neue"/>
              </a:rPr>
              <a:t>     Clase 18. </a:t>
            </a:r>
            <a:r>
              <a:rPr lang="en-GB" sz="2000">
                <a:solidFill>
                  <a:srgbClr val="121212"/>
                </a:solidFill>
                <a:latin typeface="Helvetica Neue Light"/>
                <a:ea typeface="Helvetica Neue Light"/>
                <a:cs typeface="Helvetica Neue Light"/>
                <a:sym typeface="Helvetica Neue Light"/>
              </a:rPr>
              <a:t> Programación Backend</a:t>
            </a:r>
            <a:endParaRPr>
              <a:solidFill>
                <a:srgbClr val="121212"/>
              </a:solidFill>
              <a:latin typeface="Helvetica Neue Light"/>
              <a:ea typeface="Helvetica Neue Light"/>
              <a:cs typeface="Helvetica Neue Light"/>
              <a:sym typeface="Helvetica Neue Light"/>
            </a:endParaRPr>
          </a:p>
        </p:txBody>
      </p:sp>
      <p:sp>
        <p:nvSpPr>
          <p:cNvPr id="56" name="Google Shape;56;p13"/>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2"/>
          <p:cNvSpPr txBox="1"/>
          <p:nvPr/>
        </p:nvSpPr>
        <p:spPr>
          <a:xfrm>
            <a:off x="2612725" y="243775"/>
            <a:ext cx="5114400" cy="7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3600">
                <a:latin typeface="Anton"/>
                <a:ea typeface="Anton"/>
                <a:cs typeface="Anton"/>
                <a:sym typeface="Anton"/>
              </a:rPr>
              <a:t>MongoDB: introducción</a:t>
            </a:r>
            <a:endParaRPr i="1" sz="3600">
              <a:latin typeface="Anton"/>
              <a:ea typeface="Anton"/>
              <a:cs typeface="Anton"/>
              <a:sym typeface="Anton"/>
            </a:endParaRPr>
          </a:p>
        </p:txBody>
      </p:sp>
      <p:pic>
        <p:nvPicPr>
          <p:cNvPr id="153" name="Google Shape;153;p22"/>
          <p:cNvPicPr preferRelativeResize="0"/>
          <p:nvPr/>
        </p:nvPicPr>
        <p:blipFill>
          <a:blip r:embed="rId3">
            <a:alphaModFix/>
          </a:blip>
          <a:stretch>
            <a:fillRect/>
          </a:stretch>
        </p:blipFill>
        <p:spPr>
          <a:xfrm>
            <a:off x="7628225" y="15175"/>
            <a:ext cx="1186525" cy="1186525"/>
          </a:xfrm>
          <a:prstGeom prst="rect">
            <a:avLst/>
          </a:prstGeom>
          <a:noFill/>
          <a:ln>
            <a:noFill/>
          </a:ln>
        </p:spPr>
      </p:pic>
      <p:pic>
        <p:nvPicPr>
          <p:cNvPr id="154" name="Google Shape;154;p22"/>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155" name="Google Shape;155;p22"/>
          <p:cNvSpPr txBox="1"/>
          <p:nvPr/>
        </p:nvSpPr>
        <p:spPr>
          <a:xfrm>
            <a:off x="351425" y="1350300"/>
            <a:ext cx="8403000" cy="35778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El concepto de bases de datos NoSQL va creciendo y se utiliza con más frecuencia. </a:t>
            </a:r>
            <a:r>
              <a:rPr b="1" lang="en-GB" sz="2000">
                <a:solidFill>
                  <a:schemeClr val="dk1"/>
                </a:solidFill>
                <a:highlight>
                  <a:srgbClr val="FFFFFF"/>
                </a:highlight>
                <a:latin typeface="Helvetica Neue"/>
                <a:ea typeface="Helvetica Neue"/>
                <a:cs typeface="Helvetica Neue"/>
                <a:sym typeface="Helvetica Neue"/>
              </a:rPr>
              <a:t>MongoDB la base de datos NoSQL</a:t>
            </a:r>
            <a:r>
              <a:rPr lang="en-GB" sz="2000">
                <a:solidFill>
                  <a:schemeClr val="dk1"/>
                </a:solidFill>
                <a:highlight>
                  <a:srgbClr val="FFFFFF"/>
                </a:highlight>
                <a:latin typeface="Helvetica Neue Light"/>
                <a:ea typeface="Helvetica Neue Light"/>
                <a:cs typeface="Helvetica Neue Light"/>
                <a:sym typeface="Helvetica Neue Light"/>
              </a:rPr>
              <a:t> más conocida.</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chemeClr val="lt1"/>
                </a:highlight>
                <a:latin typeface="Helvetica Neue Light"/>
                <a:ea typeface="Helvetica Neue Light"/>
                <a:cs typeface="Helvetica Neue Light"/>
                <a:sym typeface="Helvetica Neue Light"/>
              </a:rPr>
              <a:t>El concepto </a:t>
            </a:r>
            <a:r>
              <a:rPr b="1" lang="en-GB" sz="2000">
                <a:solidFill>
                  <a:schemeClr val="dk1"/>
                </a:solidFill>
                <a:highlight>
                  <a:schemeClr val="lt1"/>
                </a:highlight>
                <a:latin typeface="Helvetica Neue"/>
                <a:ea typeface="Helvetica Neue"/>
                <a:cs typeface="Helvetica Neue"/>
                <a:sym typeface="Helvetica Neue"/>
              </a:rPr>
              <a:t>NoSQL </a:t>
            </a:r>
            <a:r>
              <a:rPr lang="en-GB" sz="2000">
                <a:solidFill>
                  <a:schemeClr val="dk1"/>
                </a:solidFill>
                <a:highlight>
                  <a:schemeClr val="lt1"/>
                </a:highlight>
                <a:latin typeface="Helvetica Neue Light"/>
                <a:ea typeface="Helvetica Neue Light"/>
                <a:cs typeface="Helvetica Neue Light"/>
                <a:sym typeface="Helvetica Neue Light"/>
              </a:rPr>
              <a:t>define sistemas que difieren del modelo clásico SQL: </a:t>
            </a:r>
            <a:r>
              <a:rPr i="1" lang="en-GB" sz="2000">
                <a:solidFill>
                  <a:schemeClr val="dk1"/>
                </a:solidFill>
                <a:highlight>
                  <a:schemeClr val="lt1"/>
                </a:highlight>
                <a:latin typeface="Helvetica Neue Light"/>
                <a:ea typeface="Helvetica Neue Light"/>
                <a:cs typeface="Helvetica Neue Light"/>
                <a:sym typeface="Helvetica Neue Light"/>
              </a:rPr>
              <a:t>Sistema de bases de datos relacionales.</a:t>
            </a:r>
            <a:r>
              <a:rPr lang="en-GB" sz="2000">
                <a:solidFill>
                  <a:schemeClr val="dk1"/>
                </a:solidFill>
                <a:highlight>
                  <a:schemeClr val="lt1"/>
                </a:highlight>
                <a:latin typeface="Helvetica Neue Light"/>
                <a:ea typeface="Helvetica Neue Light"/>
                <a:cs typeface="Helvetica Neue Light"/>
                <a:sym typeface="Helvetica Neue Light"/>
              </a:rPr>
              <a:t> Lo más destacado de NoSQL es que </a:t>
            </a:r>
            <a:r>
              <a:rPr b="1" lang="en-GB" sz="2000">
                <a:solidFill>
                  <a:schemeClr val="dk1"/>
                </a:solidFill>
                <a:highlight>
                  <a:schemeClr val="lt1"/>
                </a:highlight>
                <a:latin typeface="Helvetica Neue"/>
                <a:ea typeface="Helvetica Neue"/>
                <a:cs typeface="Helvetica Neue"/>
                <a:sym typeface="Helvetica Neue"/>
              </a:rPr>
              <a:t>no usan SQL</a:t>
            </a:r>
            <a:r>
              <a:rPr lang="en-GB" sz="2000">
                <a:solidFill>
                  <a:schemeClr val="dk1"/>
                </a:solidFill>
                <a:highlight>
                  <a:schemeClr val="lt1"/>
                </a:highlight>
                <a:latin typeface="Helvetica Neue Light"/>
                <a:ea typeface="Helvetica Neue Light"/>
                <a:cs typeface="Helvetica Neue Light"/>
                <a:sym typeface="Helvetica Neue Light"/>
              </a:rPr>
              <a:t> </a:t>
            </a:r>
            <a:r>
              <a:rPr b="1" lang="en-GB" sz="2000">
                <a:solidFill>
                  <a:schemeClr val="dk1"/>
                </a:solidFill>
                <a:highlight>
                  <a:schemeClr val="lt1"/>
                </a:highlight>
                <a:latin typeface="Helvetica Neue"/>
                <a:ea typeface="Helvetica Neue"/>
                <a:cs typeface="Helvetica Neue"/>
                <a:sym typeface="Helvetica Neue"/>
              </a:rPr>
              <a:t>como lenguaje principal </a:t>
            </a:r>
            <a:r>
              <a:rPr lang="en-GB" sz="2000">
                <a:solidFill>
                  <a:schemeClr val="dk1"/>
                </a:solidFill>
                <a:highlight>
                  <a:schemeClr val="lt1"/>
                </a:highlight>
                <a:latin typeface="Helvetica Neue Light"/>
                <a:ea typeface="Helvetica Neue Light"/>
                <a:cs typeface="Helvetica Neue Light"/>
                <a:sym typeface="Helvetica Neue Light"/>
              </a:rPr>
              <a:t>de consultas.</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b="1" lang="en-GB" sz="2000">
                <a:solidFill>
                  <a:schemeClr val="dk1"/>
                </a:solidFill>
                <a:highlight>
                  <a:srgbClr val="FFFFFF"/>
                </a:highlight>
                <a:latin typeface="Helvetica Neue"/>
                <a:ea typeface="Helvetica Neue"/>
                <a:cs typeface="Helvetica Neue"/>
                <a:sym typeface="Helvetica Neue"/>
              </a:rPr>
              <a:t>MongoDB </a:t>
            </a:r>
            <a:r>
              <a:rPr lang="en-GB" sz="2000">
                <a:solidFill>
                  <a:schemeClr val="dk1"/>
                </a:solidFill>
                <a:highlight>
                  <a:srgbClr val="FFFFFF"/>
                </a:highlight>
                <a:latin typeface="Helvetica Neue Light"/>
                <a:ea typeface="Helvetica Neue Light"/>
                <a:cs typeface="Helvetica Neue Light"/>
                <a:sym typeface="Helvetica Neue Light"/>
              </a:rPr>
              <a:t>es una base de datos </a:t>
            </a:r>
            <a:r>
              <a:rPr b="1" lang="en-GB" sz="2000">
                <a:solidFill>
                  <a:schemeClr val="dk1"/>
                </a:solidFill>
                <a:highlight>
                  <a:srgbClr val="FFFFFF"/>
                </a:highlight>
                <a:latin typeface="Helvetica Neue"/>
                <a:ea typeface="Helvetica Neue"/>
                <a:cs typeface="Helvetica Neue"/>
                <a:sym typeface="Helvetica Neue"/>
              </a:rPr>
              <a:t>orientada a documentos</a:t>
            </a:r>
            <a:r>
              <a:rPr lang="en-GB" sz="2000">
                <a:solidFill>
                  <a:schemeClr val="dk1"/>
                </a:solidFill>
                <a:highlight>
                  <a:srgbClr val="FFFFFF"/>
                </a:highlight>
                <a:latin typeface="Helvetica Neue Light"/>
                <a:ea typeface="Helvetica Neue Light"/>
                <a:cs typeface="Helvetica Neue Light"/>
                <a:sym typeface="Helvetica Neue Light"/>
              </a:rPr>
              <a:t>.</a:t>
            </a:r>
            <a:r>
              <a:rPr lang="en-GB" sz="2000">
                <a:solidFill>
                  <a:schemeClr val="dk1"/>
                </a:solidFill>
                <a:highlight>
                  <a:srgbClr val="FFFFFF"/>
                </a:highlight>
                <a:latin typeface="Helvetica Neue Light"/>
                <a:ea typeface="Helvetica Neue Light"/>
                <a:cs typeface="Helvetica Neue Light"/>
                <a:sym typeface="Helvetica Neue Light"/>
              </a:rPr>
              <a:t> No se basa en el concepto de Tabla Fila y Registro sino que se apoya en el concepto de </a:t>
            </a:r>
            <a:r>
              <a:rPr b="1" lang="en-GB" sz="2000">
                <a:solidFill>
                  <a:schemeClr val="dk1"/>
                </a:solidFill>
                <a:highlight>
                  <a:srgbClr val="FFFFFF"/>
                </a:highlight>
                <a:latin typeface="Helvetica Neue"/>
                <a:ea typeface="Helvetica Neue"/>
                <a:cs typeface="Helvetica Neue"/>
                <a:sym typeface="Helvetica Neue"/>
              </a:rPr>
              <a:t>Colección, Documento y Propiedad</a:t>
            </a:r>
            <a:r>
              <a:rPr lang="en-GB" sz="2000">
                <a:solidFill>
                  <a:schemeClr val="dk1"/>
                </a:solidFill>
                <a:highlight>
                  <a:srgbClr val="FFFFFF"/>
                </a:highlight>
                <a:latin typeface="Helvetica Neue Light"/>
                <a:ea typeface="Helvetica Neue Light"/>
                <a:cs typeface="Helvetica Neue Light"/>
                <a:sym typeface="Helvetica Neue Light"/>
              </a:rPr>
              <a:t>.</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t/>
            </a:r>
            <a:endParaRPr i="1" sz="2000">
              <a:solidFill>
                <a:schemeClr val="dk1"/>
              </a:solidFill>
              <a:highlight>
                <a:srgbClr val="FFFFFF"/>
              </a:highlight>
              <a:latin typeface="Helvetica Neue Light"/>
              <a:ea typeface="Helvetica Neue Light"/>
              <a:cs typeface="Helvetica Neue Light"/>
              <a:sym typeface="Helvetica Neue Light"/>
            </a:endParaRPr>
          </a:p>
        </p:txBody>
      </p:sp>
      <p:pic>
        <p:nvPicPr>
          <p:cNvPr id="156" name="Google Shape;156;p22"/>
          <p:cNvPicPr preferRelativeResize="0"/>
          <p:nvPr/>
        </p:nvPicPr>
        <p:blipFill>
          <a:blip r:embed="rId5">
            <a:alphaModFix/>
          </a:blip>
          <a:stretch>
            <a:fillRect/>
          </a:stretch>
        </p:blipFill>
        <p:spPr>
          <a:xfrm>
            <a:off x="468175" y="111075"/>
            <a:ext cx="1898980" cy="1090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23"/>
          <p:cNvPicPr preferRelativeResize="0"/>
          <p:nvPr/>
        </p:nvPicPr>
        <p:blipFill>
          <a:blip r:embed="rId3">
            <a:alphaModFix/>
          </a:blip>
          <a:stretch>
            <a:fillRect/>
          </a:stretch>
        </p:blipFill>
        <p:spPr>
          <a:xfrm>
            <a:off x="521075" y="1284479"/>
            <a:ext cx="8101850" cy="3629621"/>
          </a:xfrm>
          <a:prstGeom prst="rect">
            <a:avLst/>
          </a:prstGeom>
          <a:noFill/>
          <a:ln>
            <a:noFill/>
          </a:ln>
          <a:effectLst>
            <a:outerShdw blurRad="57150" rotWithShape="0" algn="bl" dir="5400000" dist="19050">
              <a:srgbClr val="000000">
                <a:alpha val="50000"/>
              </a:srgbClr>
            </a:outerShdw>
          </a:effectLst>
        </p:spPr>
      </p:pic>
      <p:sp>
        <p:nvSpPr>
          <p:cNvPr id="162" name="Google Shape;162;p23"/>
          <p:cNvSpPr txBox="1"/>
          <p:nvPr/>
        </p:nvSpPr>
        <p:spPr>
          <a:xfrm>
            <a:off x="3127925" y="243775"/>
            <a:ext cx="4599300" cy="9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3600">
                <a:latin typeface="Anton"/>
                <a:ea typeface="Anton"/>
                <a:cs typeface="Anton"/>
                <a:sym typeface="Anton"/>
              </a:rPr>
              <a:t>MongoDB: Arquitectura</a:t>
            </a:r>
            <a:endParaRPr i="1" sz="3600">
              <a:latin typeface="Anton"/>
              <a:ea typeface="Anton"/>
              <a:cs typeface="Anton"/>
              <a:sym typeface="Anton"/>
            </a:endParaRPr>
          </a:p>
        </p:txBody>
      </p:sp>
      <p:pic>
        <p:nvPicPr>
          <p:cNvPr id="163" name="Google Shape;163;p23"/>
          <p:cNvPicPr preferRelativeResize="0"/>
          <p:nvPr/>
        </p:nvPicPr>
        <p:blipFill>
          <a:blip r:embed="rId4">
            <a:alphaModFix/>
          </a:blip>
          <a:stretch>
            <a:fillRect/>
          </a:stretch>
        </p:blipFill>
        <p:spPr>
          <a:xfrm>
            <a:off x="7628225" y="15175"/>
            <a:ext cx="1186525" cy="1186525"/>
          </a:xfrm>
          <a:prstGeom prst="rect">
            <a:avLst/>
          </a:prstGeom>
          <a:noFill/>
          <a:ln>
            <a:noFill/>
          </a:ln>
        </p:spPr>
      </p:pic>
      <p:pic>
        <p:nvPicPr>
          <p:cNvPr id="164" name="Google Shape;164;p23"/>
          <p:cNvPicPr preferRelativeResize="0"/>
          <p:nvPr/>
        </p:nvPicPr>
        <p:blipFill>
          <a:blip r:embed="rId5">
            <a:alphaModFix/>
          </a:blip>
          <a:stretch>
            <a:fillRect/>
          </a:stretch>
        </p:blipFill>
        <p:spPr>
          <a:xfrm>
            <a:off x="7567925" y="4659625"/>
            <a:ext cx="1186526" cy="330675"/>
          </a:xfrm>
          <a:prstGeom prst="rect">
            <a:avLst/>
          </a:prstGeom>
          <a:noFill/>
          <a:ln>
            <a:noFill/>
          </a:ln>
        </p:spPr>
      </p:pic>
      <p:pic>
        <p:nvPicPr>
          <p:cNvPr id="165" name="Google Shape;165;p23"/>
          <p:cNvPicPr preferRelativeResize="0"/>
          <p:nvPr/>
        </p:nvPicPr>
        <p:blipFill>
          <a:blip r:embed="rId6">
            <a:alphaModFix/>
          </a:blip>
          <a:stretch>
            <a:fillRect/>
          </a:stretch>
        </p:blipFill>
        <p:spPr>
          <a:xfrm>
            <a:off x="208075" y="165975"/>
            <a:ext cx="2739411" cy="10357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4"/>
          <p:cNvSpPr txBox="1"/>
          <p:nvPr/>
        </p:nvSpPr>
        <p:spPr>
          <a:xfrm>
            <a:off x="4158950" y="237100"/>
            <a:ext cx="3660600" cy="13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3600">
                <a:latin typeface="Anton"/>
                <a:ea typeface="Anton"/>
                <a:cs typeface="Anton"/>
                <a:sym typeface="Anton"/>
              </a:rPr>
              <a:t>MongoDB y Colecciones</a:t>
            </a:r>
            <a:endParaRPr i="1" sz="3600">
              <a:latin typeface="Anton"/>
              <a:ea typeface="Anton"/>
              <a:cs typeface="Anton"/>
              <a:sym typeface="Anton"/>
            </a:endParaRPr>
          </a:p>
        </p:txBody>
      </p:sp>
      <p:pic>
        <p:nvPicPr>
          <p:cNvPr id="171" name="Google Shape;171;p24"/>
          <p:cNvPicPr preferRelativeResize="0"/>
          <p:nvPr/>
        </p:nvPicPr>
        <p:blipFill>
          <a:blip r:embed="rId3">
            <a:alphaModFix/>
          </a:blip>
          <a:stretch>
            <a:fillRect/>
          </a:stretch>
        </p:blipFill>
        <p:spPr>
          <a:xfrm>
            <a:off x="7628225" y="15175"/>
            <a:ext cx="1186525" cy="1186525"/>
          </a:xfrm>
          <a:prstGeom prst="rect">
            <a:avLst/>
          </a:prstGeom>
          <a:noFill/>
          <a:ln>
            <a:noFill/>
          </a:ln>
        </p:spPr>
      </p:pic>
      <p:pic>
        <p:nvPicPr>
          <p:cNvPr id="172" name="Google Shape;172;p24"/>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173" name="Google Shape;173;p24"/>
          <p:cNvSpPr txBox="1"/>
          <p:nvPr/>
        </p:nvSpPr>
        <p:spPr>
          <a:xfrm>
            <a:off x="768425" y="1707675"/>
            <a:ext cx="7360500" cy="135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Una </a:t>
            </a:r>
            <a:r>
              <a:rPr b="1" lang="en-GB" sz="2000">
                <a:solidFill>
                  <a:schemeClr val="dk1"/>
                </a:solidFill>
                <a:highlight>
                  <a:srgbClr val="FFFFFF"/>
                </a:highlight>
                <a:latin typeface="Helvetica Neue"/>
                <a:ea typeface="Helvetica Neue"/>
                <a:cs typeface="Helvetica Neue"/>
                <a:sym typeface="Helvetica Neue"/>
              </a:rPr>
              <a:t>colección</a:t>
            </a:r>
            <a:r>
              <a:rPr lang="en-GB" sz="2000">
                <a:solidFill>
                  <a:schemeClr val="dk1"/>
                </a:solidFill>
                <a:highlight>
                  <a:srgbClr val="FFFFFF"/>
                </a:highlight>
                <a:latin typeface="Helvetica Neue Light"/>
                <a:ea typeface="Helvetica Neue Light"/>
                <a:cs typeface="Helvetica Neue Light"/>
                <a:sym typeface="Helvetica Neue Light"/>
              </a:rPr>
              <a:t> en MongoDB es </a:t>
            </a:r>
            <a:r>
              <a:rPr b="1" lang="en-GB" sz="2000">
                <a:solidFill>
                  <a:schemeClr val="dk1"/>
                </a:solidFill>
                <a:highlight>
                  <a:srgbClr val="FFFFFF"/>
                </a:highlight>
                <a:latin typeface="Helvetica Neue"/>
                <a:ea typeface="Helvetica Neue"/>
                <a:cs typeface="Helvetica Neue"/>
                <a:sym typeface="Helvetica Neue"/>
              </a:rPr>
              <a:t>muy similar</a:t>
            </a:r>
            <a:r>
              <a:rPr lang="en-GB" sz="2000">
                <a:solidFill>
                  <a:schemeClr val="dk1"/>
                </a:solidFill>
                <a:highlight>
                  <a:srgbClr val="FFFFFF"/>
                </a:highlight>
                <a:latin typeface="Helvetica Neue Light"/>
                <a:ea typeface="Helvetica Neue Light"/>
                <a:cs typeface="Helvetica Neue Light"/>
                <a:sym typeface="Helvetica Neue Light"/>
              </a:rPr>
              <a:t> a una </a:t>
            </a:r>
            <a:r>
              <a:rPr b="1" lang="en-GB" sz="2000">
                <a:solidFill>
                  <a:schemeClr val="dk1"/>
                </a:solidFill>
                <a:highlight>
                  <a:srgbClr val="FFFFFF"/>
                </a:highlight>
                <a:latin typeface="Helvetica Neue"/>
                <a:ea typeface="Helvetica Neue"/>
                <a:cs typeface="Helvetica Neue"/>
                <a:sym typeface="Helvetica Neue"/>
              </a:rPr>
              <a:t>tabla</a:t>
            </a:r>
            <a:r>
              <a:rPr lang="en-GB" sz="2000">
                <a:solidFill>
                  <a:schemeClr val="dk1"/>
                </a:solidFill>
                <a:highlight>
                  <a:srgbClr val="FFFFFF"/>
                </a:highlight>
                <a:latin typeface="Helvetica Neue Light"/>
                <a:ea typeface="Helvetica Neue Light"/>
                <a:cs typeface="Helvetica Neue Light"/>
                <a:sym typeface="Helvetica Neue Light"/>
              </a:rPr>
              <a:t> de una base de datos. La tabla almacena registros (filas) mientras que las </a:t>
            </a:r>
            <a:r>
              <a:rPr b="1" lang="en-GB" sz="2000">
                <a:solidFill>
                  <a:schemeClr val="dk1"/>
                </a:solidFill>
                <a:highlight>
                  <a:srgbClr val="FFFFFF"/>
                </a:highlight>
                <a:latin typeface="Helvetica Neue"/>
                <a:ea typeface="Helvetica Neue"/>
                <a:cs typeface="Helvetica Neue"/>
                <a:sym typeface="Helvetica Neue"/>
              </a:rPr>
              <a:t>colecciones almacenan documentos</a:t>
            </a:r>
            <a:r>
              <a:rPr lang="en-GB" sz="2000">
                <a:solidFill>
                  <a:schemeClr val="dk1"/>
                </a:solidFill>
                <a:highlight>
                  <a:srgbClr val="FFFFFF"/>
                </a:highlight>
                <a:latin typeface="Helvetica Neue Light"/>
                <a:ea typeface="Helvetica Neue Light"/>
                <a:cs typeface="Helvetica Neue Light"/>
                <a:sym typeface="Helvetica Neue Light"/>
              </a:rPr>
              <a:t>.</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174" name="Google Shape;174;p24"/>
          <p:cNvPicPr preferRelativeResize="0"/>
          <p:nvPr/>
        </p:nvPicPr>
        <p:blipFill>
          <a:blip r:embed="rId5">
            <a:alphaModFix/>
          </a:blip>
          <a:stretch>
            <a:fillRect/>
          </a:stretch>
        </p:blipFill>
        <p:spPr>
          <a:xfrm>
            <a:off x="2444975" y="3165525"/>
            <a:ext cx="3845025" cy="1409500"/>
          </a:xfrm>
          <a:prstGeom prst="rect">
            <a:avLst/>
          </a:prstGeom>
          <a:noFill/>
          <a:ln>
            <a:noFill/>
          </a:ln>
        </p:spPr>
      </p:pic>
      <p:sp>
        <p:nvSpPr>
          <p:cNvPr id="175" name="Google Shape;175;p24"/>
          <p:cNvSpPr/>
          <p:nvPr/>
        </p:nvSpPr>
        <p:spPr>
          <a:xfrm>
            <a:off x="3889880" y="3667175"/>
            <a:ext cx="549900" cy="4062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6" name="Google Shape;176;p24"/>
          <p:cNvPicPr preferRelativeResize="0"/>
          <p:nvPr/>
        </p:nvPicPr>
        <p:blipFill>
          <a:blip r:embed="rId6">
            <a:alphaModFix/>
          </a:blip>
          <a:stretch>
            <a:fillRect/>
          </a:stretch>
        </p:blipFill>
        <p:spPr>
          <a:xfrm>
            <a:off x="1261725" y="3341725"/>
            <a:ext cx="989999" cy="989999"/>
          </a:xfrm>
          <a:prstGeom prst="rect">
            <a:avLst/>
          </a:prstGeom>
          <a:noFill/>
          <a:ln>
            <a:noFill/>
          </a:ln>
        </p:spPr>
      </p:pic>
      <p:pic>
        <p:nvPicPr>
          <p:cNvPr id="177" name="Google Shape;177;p24"/>
          <p:cNvPicPr preferRelativeResize="0"/>
          <p:nvPr/>
        </p:nvPicPr>
        <p:blipFill>
          <a:blip r:embed="rId7">
            <a:alphaModFix/>
          </a:blip>
          <a:stretch>
            <a:fillRect/>
          </a:stretch>
        </p:blipFill>
        <p:spPr>
          <a:xfrm>
            <a:off x="6376475" y="3312746"/>
            <a:ext cx="1574746" cy="1047950"/>
          </a:xfrm>
          <a:prstGeom prst="rect">
            <a:avLst/>
          </a:prstGeom>
          <a:noFill/>
          <a:ln>
            <a:noFill/>
          </a:ln>
        </p:spPr>
      </p:pic>
      <p:pic>
        <p:nvPicPr>
          <p:cNvPr id="178" name="Google Shape;178;p24"/>
          <p:cNvPicPr preferRelativeResize="0"/>
          <p:nvPr/>
        </p:nvPicPr>
        <p:blipFill>
          <a:blip r:embed="rId8">
            <a:alphaModFix/>
          </a:blip>
          <a:stretch>
            <a:fillRect/>
          </a:stretch>
        </p:blipFill>
        <p:spPr>
          <a:xfrm>
            <a:off x="768425" y="143738"/>
            <a:ext cx="3028950" cy="1514475"/>
          </a:xfrm>
          <a:prstGeom prst="rect">
            <a:avLst/>
          </a:prstGeom>
          <a:noFill/>
          <a:ln>
            <a:noFill/>
          </a:ln>
        </p:spPr>
      </p:pic>
      <p:sp>
        <p:nvSpPr>
          <p:cNvPr id="179" name="Google Shape;179;p24"/>
          <p:cNvSpPr/>
          <p:nvPr/>
        </p:nvSpPr>
        <p:spPr>
          <a:xfrm>
            <a:off x="1193325" y="3017600"/>
            <a:ext cx="2604000" cy="15657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4"/>
          <p:cNvSpPr/>
          <p:nvPr/>
        </p:nvSpPr>
        <p:spPr>
          <a:xfrm>
            <a:off x="4494900" y="3017600"/>
            <a:ext cx="3633900" cy="16020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5"/>
          <p:cNvSpPr txBox="1"/>
          <p:nvPr/>
        </p:nvSpPr>
        <p:spPr>
          <a:xfrm>
            <a:off x="4158950" y="237100"/>
            <a:ext cx="3660600" cy="13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3600">
                <a:latin typeface="Anton"/>
                <a:ea typeface="Anton"/>
                <a:cs typeface="Anton"/>
                <a:sym typeface="Anton"/>
              </a:rPr>
              <a:t>MongoDB y Documentos</a:t>
            </a:r>
            <a:endParaRPr i="1" sz="3600">
              <a:latin typeface="Anton"/>
              <a:ea typeface="Anton"/>
              <a:cs typeface="Anton"/>
              <a:sym typeface="Anton"/>
            </a:endParaRPr>
          </a:p>
        </p:txBody>
      </p:sp>
      <p:pic>
        <p:nvPicPr>
          <p:cNvPr id="186" name="Google Shape;186;p25"/>
          <p:cNvPicPr preferRelativeResize="0"/>
          <p:nvPr/>
        </p:nvPicPr>
        <p:blipFill>
          <a:blip r:embed="rId3">
            <a:alphaModFix/>
          </a:blip>
          <a:stretch>
            <a:fillRect/>
          </a:stretch>
        </p:blipFill>
        <p:spPr>
          <a:xfrm>
            <a:off x="7628225" y="15175"/>
            <a:ext cx="1186525" cy="1186525"/>
          </a:xfrm>
          <a:prstGeom prst="rect">
            <a:avLst/>
          </a:prstGeom>
          <a:noFill/>
          <a:ln>
            <a:noFill/>
          </a:ln>
        </p:spPr>
      </p:pic>
      <p:pic>
        <p:nvPicPr>
          <p:cNvPr id="187" name="Google Shape;187;p25"/>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188" name="Google Shape;188;p25"/>
          <p:cNvSpPr txBox="1"/>
          <p:nvPr/>
        </p:nvSpPr>
        <p:spPr>
          <a:xfrm>
            <a:off x="729950" y="1707675"/>
            <a:ext cx="7796400" cy="31416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Aquí comienzan las diferencias importantes entre una base de datos SQL y una NoSQL. El </a:t>
            </a:r>
            <a:r>
              <a:rPr b="1" lang="en-GB" sz="2000">
                <a:solidFill>
                  <a:schemeClr val="dk1"/>
                </a:solidFill>
                <a:highlight>
                  <a:srgbClr val="FFFFFF"/>
                </a:highlight>
                <a:latin typeface="Helvetica Neue"/>
                <a:ea typeface="Helvetica Neue"/>
                <a:cs typeface="Helvetica Neue"/>
                <a:sym typeface="Helvetica Neue"/>
              </a:rPr>
              <a:t>concepto</a:t>
            </a:r>
            <a:r>
              <a:rPr lang="en-GB" sz="2000">
                <a:solidFill>
                  <a:schemeClr val="dk1"/>
                </a:solidFill>
                <a:highlight>
                  <a:srgbClr val="FFFFFF"/>
                </a:highlight>
                <a:latin typeface="Helvetica Neue Light"/>
                <a:ea typeface="Helvetica Neue Light"/>
                <a:cs typeface="Helvetica Neue Light"/>
                <a:sym typeface="Helvetica Neue Light"/>
              </a:rPr>
              <a:t> de </a:t>
            </a:r>
            <a:r>
              <a:rPr b="1" lang="en-GB" sz="2000">
                <a:solidFill>
                  <a:schemeClr val="dk1"/>
                </a:solidFill>
                <a:highlight>
                  <a:srgbClr val="FFFFFF"/>
                </a:highlight>
                <a:latin typeface="Helvetica Neue"/>
                <a:ea typeface="Helvetica Neue"/>
                <a:cs typeface="Helvetica Neue"/>
                <a:sym typeface="Helvetica Neue"/>
              </a:rPr>
              <a:t>fila </a:t>
            </a:r>
            <a:r>
              <a:rPr lang="en-GB" sz="2000">
                <a:solidFill>
                  <a:schemeClr val="dk1"/>
                </a:solidFill>
                <a:highlight>
                  <a:srgbClr val="FFFFFF"/>
                </a:highlight>
                <a:latin typeface="Helvetica Neue Light"/>
                <a:ea typeface="Helvetica Neue Light"/>
                <a:cs typeface="Helvetica Neue Light"/>
                <a:sym typeface="Helvetica Neue Light"/>
              </a:rPr>
              <a:t>y de </a:t>
            </a:r>
            <a:r>
              <a:rPr b="1" lang="en-GB" sz="2000">
                <a:solidFill>
                  <a:schemeClr val="dk1"/>
                </a:solidFill>
                <a:highlight>
                  <a:srgbClr val="FFFFFF"/>
                </a:highlight>
                <a:latin typeface="Helvetica Neue"/>
                <a:ea typeface="Helvetica Neue"/>
                <a:cs typeface="Helvetica Neue"/>
                <a:sym typeface="Helvetica Neue"/>
              </a:rPr>
              <a:t>documentos </a:t>
            </a:r>
            <a:r>
              <a:rPr lang="en-GB" sz="2000">
                <a:solidFill>
                  <a:schemeClr val="dk1"/>
                </a:solidFill>
                <a:highlight>
                  <a:srgbClr val="FFFFFF"/>
                </a:highlight>
                <a:latin typeface="Helvetica Neue Light"/>
                <a:ea typeface="Helvetica Neue Light"/>
                <a:cs typeface="Helvetica Neue Light"/>
                <a:sym typeface="Helvetica Neue Light"/>
              </a:rPr>
              <a:t>son </a:t>
            </a:r>
            <a:r>
              <a:rPr b="1" lang="en-GB" sz="2000">
                <a:solidFill>
                  <a:schemeClr val="dk1"/>
                </a:solidFill>
                <a:highlight>
                  <a:srgbClr val="FFFFFF"/>
                </a:highlight>
                <a:latin typeface="Helvetica Neue"/>
                <a:ea typeface="Helvetica Neue"/>
                <a:cs typeface="Helvetica Neue"/>
                <a:sym typeface="Helvetica Neue"/>
              </a:rPr>
              <a:t>bastante diferentes</a:t>
            </a:r>
            <a:r>
              <a:rPr lang="en-GB" sz="2000">
                <a:solidFill>
                  <a:schemeClr val="dk1"/>
                </a:solidFill>
                <a:highlight>
                  <a:srgbClr val="FFFFFF"/>
                </a:highlight>
                <a:latin typeface="Helvetica Neue Light"/>
                <a:ea typeface="Helvetica Neue Light"/>
                <a:cs typeface="Helvetica Neue Light"/>
                <a:sym typeface="Helvetica Neue Light"/>
              </a:rPr>
              <a:t>. </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Una fila está compuesta de columnas y siempre son las mismas para todas ellas. </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En cambio un </a:t>
            </a:r>
            <a:r>
              <a:rPr b="1" lang="en-GB" sz="2000">
                <a:solidFill>
                  <a:schemeClr val="dk1"/>
                </a:solidFill>
                <a:highlight>
                  <a:srgbClr val="FFFFFF"/>
                </a:highlight>
                <a:latin typeface="Helvetica Neue"/>
                <a:ea typeface="Helvetica Neue"/>
                <a:cs typeface="Helvetica Neue"/>
                <a:sym typeface="Helvetica Neue"/>
              </a:rPr>
              <a:t>documento</a:t>
            </a:r>
            <a:r>
              <a:rPr lang="en-GB" sz="2000">
                <a:solidFill>
                  <a:schemeClr val="dk1"/>
                </a:solidFill>
                <a:highlight>
                  <a:srgbClr val="FFFFFF"/>
                </a:highlight>
                <a:latin typeface="Helvetica Neue Light"/>
                <a:ea typeface="Helvetica Neue Light"/>
                <a:cs typeface="Helvetica Neue Light"/>
                <a:sym typeface="Helvetica Neue Light"/>
              </a:rPr>
              <a:t> está </a:t>
            </a:r>
            <a:r>
              <a:rPr b="1" lang="en-GB" sz="2000">
                <a:solidFill>
                  <a:schemeClr val="dk1"/>
                </a:solidFill>
                <a:highlight>
                  <a:srgbClr val="FFFFFF"/>
                </a:highlight>
                <a:latin typeface="Helvetica Neue"/>
                <a:ea typeface="Helvetica Neue"/>
                <a:cs typeface="Helvetica Neue"/>
                <a:sym typeface="Helvetica Neue"/>
              </a:rPr>
              <a:t>compuesto por claves y valores</a:t>
            </a:r>
            <a:r>
              <a:rPr lang="en-GB" sz="2000">
                <a:solidFill>
                  <a:schemeClr val="dk1"/>
                </a:solidFill>
                <a:highlight>
                  <a:srgbClr val="FFFFFF"/>
                </a:highlight>
                <a:latin typeface="Helvetica Neue Light"/>
                <a:ea typeface="Helvetica Neue Light"/>
                <a:cs typeface="Helvetica Neue Light"/>
                <a:sym typeface="Helvetica Neue Light"/>
              </a:rPr>
              <a:t> (key,value) y cada documento puede tener </a:t>
            </a:r>
            <a:r>
              <a:rPr b="1" lang="en-GB" sz="2000">
                <a:solidFill>
                  <a:schemeClr val="dk1"/>
                </a:solidFill>
                <a:highlight>
                  <a:srgbClr val="FFFFFF"/>
                </a:highlight>
                <a:latin typeface="Helvetica Neue"/>
                <a:ea typeface="Helvetica Neue"/>
                <a:cs typeface="Helvetica Neue"/>
                <a:sym typeface="Helvetica Neue"/>
              </a:rPr>
              <a:t>variaciones importantes</a:t>
            </a:r>
            <a:r>
              <a:rPr lang="en-GB" sz="2000">
                <a:solidFill>
                  <a:schemeClr val="dk1"/>
                </a:solidFill>
                <a:highlight>
                  <a:srgbClr val="FFFFFF"/>
                </a:highlight>
                <a:latin typeface="Helvetica Neue Light"/>
                <a:ea typeface="Helvetica Neue Light"/>
                <a:cs typeface="Helvetica Neue Light"/>
                <a:sym typeface="Helvetica Neue Light"/>
              </a:rPr>
              <a:t> con respecto al anterior dentro de una colección. </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189" name="Google Shape;189;p25"/>
          <p:cNvPicPr preferRelativeResize="0"/>
          <p:nvPr/>
        </p:nvPicPr>
        <p:blipFill>
          <a:blip r:embed="rId5">
            <a:alphaModFix/>
          </a:blip>
          <a:stretch>
            <a:fillRect/>
          </a:stretch>
        </p:blipFill>
        <p:spPr>
          <a:xfrm>
            <a:off x="360970" y="249825"/>
            <a:ext cx="3436359" cy="1356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6"/>
          <p:cNvSpPr txBox="1"/>
          <p:nvPr/>
        </p:nvSpPr>
        <p:spPr>
          <a:xfrm>
            <a:off x="2990925" y="274375"/>
            <a:ext cx="5344800" cy="8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3600">
                <a:latin typeface="Anton"/>
                <a:ea typeface="Anton"/>
                <a:cs typeface="Anton"/>
                <a:sym typeface="Anton"/>
              </a:rPr>
              <a:t>MongoDB y Documentos</a:t>
            </a:r>
            <a:endParaRPr i="1" sz="3600">
              <a:latin typeface="Anton"/>
              <a:ea typeface="Anton"/>
              <a:cs typeface="Anton"/>
              <a:sym typeface="Anton"/>
            </a:endParaRPr>
          </a:p>
        </p:txBody>
      </p:sp>
      <p:pic>
        <p:nvPicPr>
          <p:cNvPr id="195" name="Google Shape;195;p26"/>
          <p:cNvPicPr preferRelativeResize="0"/>
          <p:nvPr/>
        </p:nvPicPr>
        <p:blipFill>
          <a:blip r:embed="rId3">
            <a:alphaModFix/>
          </a:blip>
          <a:stretch>
            <a:fillRect/>
          </a:stretch>
        </p:blipFill>
        <p:spPr>
          <a:xfrm>
            <a:off x="7628225" y="15175"/>
            <a:ext cx="1186525" cy="1186525"/>
          </a:xfrm>
          <a:prstGeom prst="rect">
            <a:avLst/>
          </a:prstGeom>
          <a:noFill/>
          <a:ln>
            <a:noFill/>
          </a:ln>
        </p:spPr>
      </p:pic>
      <p:pic>
        <p:nvPicPr>
          <p:cNvPr id="196" name="Google Shape;196;p26"/>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197" name="Google Shape;197;p26"/>
          <p:cNvSpPr txBox="1"/>
          <p:nvPr/>
        </p:nvSpPr>
        <p:spPr>
          <a:xfrm>
            <a:off x="443350" y="1286350"/>
            <a:ext cx="5080500" cy="150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I</a:t>
            </a:r>
            <a:r>
              <a:rPr lang="en-GB" sz="2000">
                <a:solidFill>
                  <a:schemeClr val="dk1"/>
                </a:solidFill>
                <a:highlight>
                  <a:srgbClr val="FFFFFF"/>
                </a:highlight>
                <a:latin typeface="Helvetica Neue Light"/>
                <a:ea typeface="Helvetica Neue Light"/>
                <a:cs typeface="Helvetica Neue Light"/>
                <a:sym typeface="Helvetica Neue Light"/>
              </a:rPr>
              <a:t>maginémonos</a:t>
            </a:r>
            <a:r>
              <a:rPr lang="en-GB" sz="2000">
                <a:solidFill>
                  <a:schemeClr val="dk1"/>
                </a:solidFill>
                <a:highlight>
                  <a:srgbClr val="FFFFFF"/>
                </a:highlight>
                <a:latin typeface="Helvetica Neue Light"/>
                <a:ea typeface="Helvetica Neue Light"/>
                <a:cs typeface="Helvetica Neue Light"/>
                <a:sym typeface="Helvetica Neue Light"/>
              </a:rPr>
              <a:t> que tenemos el concepto de </a:t>
            </a:r>
            <a:r>
              <a:rPr b="1" lang="en-GB" sz="2000">
                <a:solidFill>
                  <a:schemeClr val="dk1"/>
                </a:solidFill>
                <a:highlight>
                  <a:srgbClr val="FFFFFF"/>
                </a:highlight>
                <a:latin typeface="Helvetica Neue"/>
                <a:ea typeface="Helvetica Neue"/>
                <a:cs typeface="Helvetica Neue"/>
                <a:sym typeface="Helvetica Neue"/>
              </a:rPr>
              <a:t>Persona: nombre,apellidos,edad</a:t>
            </a:r>
            <a:r>
              <a:rPr lang="en-GB" sz="2000">
                <a:solidFill>
                  <a:schemeClr val="dk1"/>
                </a:solidFill>
                <a:highlight>
                  <a:srgbClr val="FFFFFF"/>
                </a:highlight>
                <a:latin typeface="Helvetica Neue Light"/>
                <a:ea typeface="Helvetica Neue Light"/>
                <a:cs typeface="Helvetica Neue Light"/>
                <a:sym typeface="Helvetica Neue Light"/>
              </a:rPr>
              <a:t>.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En una </a:t>
            </a:r>
            <a:r>
              <a:rPr b="1" lang="en-GB" sz="2000">
                <a:solidFill>
                  <a:schemeClr val="dk1"/>
                </a:solidFill>
                <a:highlight>
                  <a:srgbClr val="FFFFFF"/>
                </a:highlight>
                <a:latin typeface="Helvetica Neue"/>
                <a:ea typeface="Helvetica Neue"/>
                <a:cs typeface="Helvetica Neue"/>
                <a:sym typeface="Helvetica Neue"/>
              </a:rPr>
              <a:t>base de datos relacional</a:t>
            </a:r>
            <a:r>
              <a:rPr lang="en-GB" sz="2000">
                <a:solidFill>
                  <a:schemeClr val="dk1"/>
                </a:solidFill>
                <a:highlight>
                  <a:srgbClr val="FFFFFF"/>
                </a:highlight>
                <a:latin typeface="Helvetica Neue Light"/>
                <a:ea typeface="Helvetica Neue Light"/>
                <a:cs typeface="Helvetica Neue Light"/>
                <a:sym typeface="Helvetica Neue Light"/>
              </a:rPr>
              <a:t> dispondremos de la siguiente tabla</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t/>
            </a:r>
            <a:endParaRPr i="1" sz="2000">
              <a:solidFill>
                <a:schemeClr val="dk1"/>
              </a:solidFill>
              <a:highlight>
                <a:srgbClr val="FFFFFF"/>
              </a:highlight>
              <a:latin typeface="Helvetica Neue Light"/>
              <a:ea typeface="Helvetica Neue Light"/>
              <a:cs typeface="Helvetica Neue Light"/>
              <a:sym typeface="Helvetica Neue Light"/>
            </a:endParaRPr>
          </a:p>
        </p:txBody>
      </p:sp>
      <p:pic>
        <p:nvPicPr>
          <p:cNvPr id="198" name="Google Shape;198;p26"/>
          <p:cNvPicPr preferRelativeResize="0"/>
          <p:nvPr/>
        </p:nvPicPr>
        <p:blipFill>
          <a:blip r:embed="rId5">
            <a:alphaModFix/>
          </a:blip>
          <a:stretch>
            <a:fillRect/>
          </a:stretch>
        </p:blipFill>
        <p:spPr>
          <a:xfrm>
            <a:off x="6028400" y="1286351"/>
            <a:ext cx="1715025" cy="1856550"/>
          </a:xfrm>
          <a:prstGeom prst="rect">
            <a:avLst/>
          </a:prstGeom>
          <a:noFill/>
          <a:ln>
            <a:noFill/>
          </a:ln>
        </p:spPr>
      </p:pic>
      <p:sp>
        <p:nvSpPr>
          <p:cNvPr id="199" name="Google Shape;199;p26"/>
          <p:cNvSpPr txBox="1"/>
          <p:nvPr/>
        </p:nvSpPr>
        <p:spPr>
          <a:xfrm>
            <a:off x="3895400" y="3164350"/>
            <a:ext cx="4698900" cy="169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Ahora </a:t>
            </a:r>
            <a:r>
              <a:rPr lang="en-GB" sz="2000">
                <a:solidFill>
                  <a:schemeClr val="dk1"/>
                </a:solidFill>
                <a:highlight>
                  <a:srgbClr val="FFFFFF"/>
                </a:highlight>
                <a:latin typeface="Helvetica Neue Light"/>
                <a:ea typeface="Helvetica Neue Light"/>
                <a:cs typeface="Helvetica Neue Light"/>
                <a:sym typeface="Helvetica Neue Light"/>
              </a:rPr>
              <a:t>tenemos el mismo concepto de </a:t>
            </a:r>
            <a:r>
              <a:rPr b="1" lang="en-GB" sz="2000">
                <a:solidFill>
                  <a:schemeClr val="dk1"/>
                </a:solidFill>
                <a:highlight>
                  <a:srgbClr val="FFFFFF"/>
                </a:highlight>
                <a:latin typeface="Helvetica Neue"/>
                <a:ea typeface="Helvetica Neue"/>
                <a:cs typeface="Helvetica Neue"/>
                <a:sym typeface="Helvetica Neue"/>
              </a:rPr>
              <a:t>Persona: nombre,apellidos,edad</a:t>
            </a:r>
            <a:r>
              <a:rPr lang="en-GB" sz="2000">
                <a:solidFill>
                  <a:schemeClr val="dk1"/>
                </a:solidFill>
                <a:highlight>
                  <a:srgbClr val="FFFFFF"/>
                </a:highlight>
                <a:latin typeface="Helvetica Neue Light"/>
                <a:ea typeface="Helvetica Neue Light"/>
                <a:cs typeface="Helvetica Neue Light"/>
                <a:sym typeface="Helvetica Neue Light"/>
              </a:rPr>
              <a:t>.</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En una </a:t>
            </a:r>
            <a:r>
              <a:rPr b="1" lang="en-GB" sz="2000">
                <a:solidFill>
                  <a:schemeClr val="dk1"/>
                </a:solidFill>
                <a:highlight>
                  <a:srgbClr val="FFFFFF"/>
                </a:highlight>
                <a:latin typeface="Helvetica Neue"/>
                <a:ea typeface="Helvetica Neue"/>
                <a:cs typeface="Helvetica Neue"/>
                <a:sym typeface="Helvetica Neue"/>
              </a:rPr>
              <a:t>base de datos MongoDB</a:t>
            </a:r>
            <a:r>
              <a:rPr lang="en-GB" sz="2000">
                <a:solidFill>
                  <a:schemeClr val="dk1"/>
                </a:solidFill>
                <a:highlight>
                  <a:srgbClr val="FFFFFF"/>
                </a:highlight>
                <a:latin typeface="Helvetica Neue Light"/>
                <a:ea typeface="Helvetica Neue Light"/>
                <a:cs typeface="Helvetica Neue Light"/>
                <a:sym typeface="Helvetica Neue Light"/>
              </a:rPr>
              <a:t> dispondremos de la siguiente tabla</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200" name="Google Shape;200;p26"/>
          <p:cNvPicPr preferRelativeResize="0"/>
          <p:nvPr/>
        </p:nvPicPr>
        <p:blipFill>
          <a:blip r:embed="rId6">
            <a:alphaModFix/>
          </a:blip>
          <a:stretch>
            <a:fillRect/>
          </a:stretch>
        </p:blipFill>
        <p:spPr>
          <a:xfrm>
            <a:off x="443350" y="2864910"/>
            <a:ext cx="2395166" cy="2126190"/>
          </a:xfrm>
          <a:prstGeom prst="rect">
            <a:avLst/>
          </a:prstGeom>
          <a:noFill/>
          <a:ln>
            <a:noFill/>
          </a:ln>
        </p:spPr>
      </p:pic>
      <p:sp>
        <p:nvSpPr>
          <p:cNvPr id="201" name="Google Shape;201;p26"/>
          <p:cNvSpPr/>
          <p:nvPr/>
        </p:nvSpPr>
        <p:spPr>
          <a:xfrm>
            <a:off x="5002475" y="1915825"/>
            <a:ext cx="779400" cy="5976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6"/>
          <p:cNvSpPr/>
          <p:nvPr/>
        </p:nvSpPr>
        <p:spPr>
          <a:xfrm rot="10800000">
            <a:off x="2935574" y="3629026"/>
            <a:ext cx="779400" cy="5979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3" name="Google Shape;203;p26"/>
          <p:cNvPicPr preferRelativeResize="0"/>
          <p:nvPr/>
        </p:nvPicPr>
        <p:blipFill>
          <a:blip r:embed="rId7">
            <a:alphaModFix/>
          </a:blip>
          <a:stretch>
            <a:fillRect/>
          </a:stretch>
        </p:blipFill>
        <p:spPr>
          <a:xfrm>
            <a:off x="430075" y="228050"/>
            <a:ext cx="2395175" cy="90791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7"/>
          <p:cNvSpPr txBox="1"/>
          <p:nvPr/>
        </p:nvSpPr>
        <p:spPr>
          <a:xfrm>
            <a:off x="2990925" y="274375"/>
            <a:ext cx="5344800" cy="8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3600">
                <a:latin typeface="Anton"/>
                <a:ea typeface="Anton"/>
                <a:cs typeface="Anton"/>
                <a:sym typeface="Anton"/>
              </a:rPr>
              <a:t>MongoDB y Documentos</a:t>
            </a:r>
            <a:endParaRPr i="1" sz="3600">
              <a:latin typeface="Anton"/>
              <a:ea typeface="Anton"/>
              <a:cs typeface="Anton"/>
              <a:sym typeface="Anton"/>
            </a:endParaRPr>
          </a:p>
        </p:txBody>
      </p:sp>
      <p:pic>
        <p:nvPicPr>
          <p:cNvPr id="209" name="Google Shape;209;p27"/>
          <p:cNvPicPr preferRelativeResize="0"/>
          <p:nvPr/>
        </p:nvPicPr>
        <p:blipFill>
          <a:blip r:embed="rId3">
            <a:alphaModFix/>
          </a:blip>
          <a:stretch>
            <a:fillRect/>
          </a:stretch>
        </p:blipFill>
        <p:spPr>
          <a:xfrm>
            <a:off x="7628225" y="15175"/>
            <a:ext cx="1186525" cy="1186525"/>
          </a:xfrm>
          <a:prstGeom prst="rect">
            <a:avLst/>
          </a:prstGeom>
          <a:noFill/>
          <a:ln>
            <a:noFill/>
          </a:ln>
        </p:spPr>
      </p:pic>
      <p:pic>
        <p:nvPicPr>
          <p:cNvPr id="210" name="Google Shape;210;p27"/>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211" name="Google Shape;211;p27"/>
          <p:cNvSpPr txBox="1"/>
          <p:nvPr/>
        </p:nvSpPr>
        <p:spPr>
          <a:xfrm>
            <a:off x="318300" y="1259150"/>
            <a:ext cx="8579100" cy="51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solidFill>
                  <a:schemeClr val="dk1"/>
                </a:solidFill>
                <a:highlight>
                  <a:srgbClr val="FFFFFF"/>
                </a:highlight>
                <a:latin typeface="Helvetica Neue Light"/>
                <a:ea typeface="Helvetica Neue Light"/>
                <a:cs typeface="Helvetica Neue Light"/>
                <a:sym typeface="Helvetica Neue Light"/>
              </a:rPr>
              <a:t>En </a:t>
            </a:r>
            <a:r>
              <a:rPr b="1" lang="en-GB" sz="1800">
                <a:solidFill>
                  <a:schemeClr val="dk1"/>
                </a:solidFill>
                <a:highlight>
                  <a:srgbClr val="FFFFFF"/>
                </a:highlight>
                <a:latin typeface="Helvetica Neue"/>
                <a:ea typeface="Helvetica Neue"/>
                <a:cs typeface="Helvetica Neue"/>
                <a:sym typeface="Helvetica Neue"/>
              </a:rPr>
              <a:t>MongoDB </a:t>
            </a:r>
            <a:r>
              <a:rPr lang="en-GB" sz="1800">
                <a:solidFill>
                  <a:schemeClr val="dk1"/>
                </a:solidFill>
                <a:highlight>
                  <a:srgbClr val="FFFFFF"/>
                </a:highlight>
                <a:latin typeface="Helvetica Neue Light"/>
                <a:ea typeface="Helvetica Neue Light"/>
                <a:cs typeface="Helvetica Neue Light"/>
                <a:sym typeface="Helvetica Neue Light"/>
              </a:rPr>
              <a:t>s</a:t>
            </a:r>
            <a:r>
              <a:rPr lang="en-GB" sz="1800">
                <a:solidFill>
                  <a:schemeClr val="dk1"/>
                </a:solidFill>
                <a:highlight>
                  <a:srgbClr val="FFFFFF"/>
                </a:highlight>
                <a:latin typeface="Helvetica Neue Light"/>
                <a:ea typeface="Helvetica Neue Light"/>
                <a:cs typeface="Helvetica Neue Light"/>
                <a:sym typeface="Helvetica Neue Light"/>
              </a:rPr>
              <a:t>e podrían </a:t>
            </a:r>
            <a:r>
              <a:rPr b="1" lang="en-GB" sz="1800">
                <a:solidFill>
                  <a:schemeClr val="dk1"/>
                </a:solidFill>
                <a:highlight>
                  <a:srgbClr val="FFFFFF"/>
                </a:highlight>
                <a:latin typeface="Helvetica Neue"/>
                <a:ea typeface="Helvetica Neue"/>
                <a:cs typeface="Helvetica Neue"/>
                <a:sym typeface="Helvetica Neue"/>
              </a:rPr>
              <a:t>crear documentos muy diferentes</a:t>
            </a:r>
            <a:r>
              <a:rPr lang="en-GB" sz="1800">
                <a:solidFill>
                  <a:schemeClr val="dk1"/>
                </a:solidFill>
                <a:highlight>
                  <a:srgbClr val="FFFFFF"/>
                </a:highlight>
                <a:latin typeface="Helvetica Neue Light"/>
                <a:ea typeface="Helvetica Neue Light"/>
                <a:cs typeface="Helvetica Neue Light"/>
                <a:sym typeface="Helvetica Neue Light"/>
              </a:rPr>
              <a:t> como estos:</a:t>
            </a:r>
            <a:endParaRPr i="1" sz="1800">
              <a:solidFill>
                <a:schemeClr val="dk1"/>
              </a:solidFill>
              <a:highlight>
                <a:srgbClr val="FFFFFF"/>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t/>
            </a:r>
            <a:endParaRPr i="1" sz="1800">
              <a:solidFill>
                <a:schemeClr val="dk1"/>
              </a:solidFill>
              <a:highlight>
                <a:srgbClr val="FFFFFF"/>
              </a:highlight>
              <a:latin typeface="Helvetica Neue Light"/>
              <a:ea typeface="Helvetica Neue Light"/>
              <a:cs typeface="Helvetica Neue Light"/>
              <a:sym typeface="Helvetica Neue Light"/>
            </a:endParaRPr>
          </a:p>
        </p:txBody>
      </p:sp>
      <p:sp>
        <p:nvSpPr>
          <p:cNvPr id="212" name="Google Shape;212;p27"/>
          <p:cNvSpPr txBox="1"/>
          <p:nvPr/>
        </p:nvSpPr>
        <p:spPr>
          <a:xfrm>
            <a:off x="360225" y="1775800"/>
            <a:ext cx="5344800" cy="225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solidFill>
                  <a:schemeClr val="dk1"/>
                </a:solidFill>
                <a:highlight>
                  <a:srgbClr val="FFFFFF"/>
                </a:highlight>
                <a:latin typeface="Helvetica Neue Light"/>
                <a:ea typeface="Helvetica Neue Light"/>
                <a:cs typeface="Helvetica Neue Light"/>
                <a:sym typeface="Helvetica Neue Light"/>
              </a:rPr>
              <a:t>- </a:t>
            </a:r>
            <a:r>
              <a:rPr lang="en-GB" sz="1800">
                <a:solidFill>
                  <a:schemeClr val="dk1"/>
                </a:solidFill>
                <a:highlight>
                  <a:srgbClr val="FFFFFF"/>
                </a:highlight>
                <a:latin typeface="Helvetica Neue Light"/>
                <a:ea typeface="Helvetica Neue Light"/>
                <a:cs typeface="Helvetica Neue Light"/>
                <a:sym typeface="Helvetica Neue Light"/>
              </a:rPr>
              <a:t>El primer documento solo dispone de un campo. </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1800">
                <a:solidFill>
                  <a:schemeClr val="dk1"/>
                </a:solidFill>
                <a:highlight>
                  <a:srgbClr val="FFFFFF"/>
                </a:highlight>
                <a:latin typeface="Helvetica Neue Light"/>
                <a:ea typeface="Helvetica Neue Light"/>
                <a:cs typeface="Helvetica Neue Light"/>
                <a:sym typeface="Helvetica Neue Light"/>
              </a:rPr>
              <a:t>- El segundo dispone de tres, pero diferentes a los anteriores. </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1800">
                <a:solidFill>
                  <a:schemeClr val="dk1"/>
                </a:solidFill>
                <a:highlight>
                  <a:srgbClr val="FFFFFF"/>
                </a:highlight>
                <a:latin typeface="Helvetica Neue Light"/>
                <a:ea typeface="Helvetica Neue Light"/>
                <a:cs typeface="Helvetica Neue Light"/>
                <a:sym typeface="Helvetica Neue Light"/>
              </a:rPr>
              <a:t>- Esto es lo que en NoSQL se denomina </a:t>
            </a:r>
            <a:r>
              <a:rPr b="1" lang="en-GB" sz="1800">
                <a:solidFill>
                  <a:schemeClr val="dk1"/>
                </a:solidFill>
                <a:highlight>
                  <a:srgbClr val="FFFFFF"/>
                </a:highlight>
                <a:latin typeface="Helvetica Neue"/>
                <a:ea typeface="Helvetica Neue"/>
                <a:cs typeface="Helvetica Neue"/>
                <a:sym typeface="Helvetica Neue"/>
              </a:rPr>
              <a:t>Schema Free</a:t>
            </a:r>
            <a:r>
              <a:rPr lang="en-GB" sz="1800">
                <a:solidFill>
                  <a:schemeClr val="dk1"/>
                </a:solidFill>
                <a:highlight>
                  <a:srgbClr val="FFFFFF"/>
                </a:highlight>
                <a:latin typeface="Helvetica Neue Light"/>
                <a:ea typeface="Helvetica Neue Light"/>
                <a:cs typeface="Helvetica Neue Light"/>
                <a:sym typeface="Helvetica Neue Light"/>
              </a:rPr>
              <a:t> o </a:t>
            </a:r>
            <a:r>
              <a:rPr b="1" lang="en-GB" sz="1800">
                <a:solidFill>
                  <a:schemeClr val="dk1"/>
                </a:solidFill>
                <a:highlight>
                  <a:srgbClr val="FFFFFF"/>
                </a:highlight>
                <a:latin typeface="Helvetica Neue"/>
                <a:ea typeface="Helvetica Neue"/>
                <a:cs typeface="Helvetica Neue"/>
                <a:sym typeface="Helvetica Neue"/>
              </a:rPr>
              <a:t>libre </a:t>
            </a:r>
            <a:r>
              <a:rPr lang="en-GB" sz="1800">
                <a:solidFill>
                  <a:schemeClr val="dk1"/>
                </a:solidFill>
                <a:highlight>
                  <a:srgbClr val="FFFFFF"/>
                </a:highlight>
                <a:latin typeface="Helvetica Neue Light"/>
                <a:ea typeface="Helvetica Neue Light"/>
                <a:cs typeface="Helvetica Neue Light"/>
                <a:sym typeface="Helvetica Neue Light"/>
              </a:rPr>
              <a:t>y que aporta una gran flexibilidad a la hora de trabajar.</a:t>
            </a:r>
            <a:endParaRPr sz="1800">
              <a:solidFill>
                <a:schemeClr val="dk1"/>
              </a:solidFill>
              <a:highlight>
                <a:srgbClr val="FFFFFF"/>
              </a:highlight>
              <a:latin typeface="Helvetica Neue Light"/>
              <a:ea typeface="Helvetica Neue Light"/>
              <a:cs typeface="Helvetica Neue Light"/>
              <a:sym typeface="Helvetica Neue Light"/>
            </a:endParaRPr>
          </a:p>
        </p:txBody>
      </p:sp>
      <p:pic>
        <p:nvPicPr>
          <p:cNvPr id="213" name="Google Shape;213;p27"/>
          <p:cNvPicPr preferRelativeResize="0"/>
          <p:nvPr/>
        </p:nvPicPr>
        <p:blipFill>
          <a:blip r:embed="rId5">
            <a:alphaModFix/>
          </a:blip>
          <a:stretch>
            <a:fillRect/>
          </a:stretch>
        </p:blipFill>
        <p:spPr>
          <a:xfrm>
            <a:off x="436425" y="91350"/>
            <a:ext cx="2325900" cy="1091604"/>
          </a:xfrm>
          <a:prstGeom prst="rect">
            <a:avLst/>
          </a:prstGeom>
          <a:noFill/>
          <a:ln>
            <a:noFill/>
          </a:ln>
          <a:effectLst>
            <a:outerShdw blurRad="57150" rotWithShape="0" algn="bl" dir="5400000" dist="19050">
              <a:srgbClr val="000000">
                <a:alpha val="50000"/>
              </a:srgbClr>
            </a:outerShdw>
          </a:effectLst>
        </p:spPr>
      </p:pic>
      <p:pic>
        <p:nvPicPr>
          <p:cNvPr id="214" name="Google Shape;214;p27"/>
          <p:cNvPicPr preferRelativeResize="0"/>
          <p:nvPr/>
        </p:nvPicPr>
        <p:blipFill>
          <a:blip r:embed="rId6">
            <a:alphaModFix/>
          </a:blip>
          <a:stretch>
            <a:fillRect/>
          </a:stretch>
        </p:blipFill>
        <p:spPr>
          <a:xfrm>
            <a:off x="5798050" y="1728099"/>
            <a:ext cx="2723717" cy="2417850"/>
          </a:xfrm>
          <a:prstGeom prst="rect">
            <a:avLst/>
          </a:prstGeom>
          <a:noFill/>
          <a:ln>
            <a:noFill/>
          </a:ln>
        </p:spPr>
      </p:pic>
      <p:sp>
        <p:nvSpPr>
          <p:cNvPr id="215" name="Google Shape;215;p27"/>
          <p:cNvSpPr txBox="1"/>
          <p:nvPr/>
        </p:nvSpPr>
        <p:spPr>
          <a:xfrm>
            <a:off x="369700" y="4069750"/>
            <a:ext cx="8537100" cy="82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solidFill>
                  <a:schemeClr val="dk1"/>
                </a:solidFill>
                <a:highlight>
                  <a:srgbClr val="FFFFFF"/>
                </a:highlight>
                <a:latin typeface="Helvetica Neue Light"/>
                <a:ea typeface="Helvetica Neue Light"/>
                <a:cs typeface="Helvetica Neue Light"/>
                <a:sym typeface="Helvetica Neue Light"/>
              </a:rPr>
              <a:t>Esta tipología de esquema viene reforzada por la capacidad de generar documentos embebidos dentro de la misma colección.</a:t>
            </a:r>
            <a:endParaRPr i="1" sz="1800">
              <a:solidFill>
                <a:schemeClr val="dk1"/>
              </a:solidFill>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8"/>
          <p:cNvSpPr txBox="1"/>
          <p:nvPr/>
        </p:nvSpPr>
        <p:spPr>
          <a:xfrm>
            <a:off x="2039325" y="198175"/>
            <a:ext cx="5589000" cy="118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MongoDB</a:t>
            </a:r>
            <a:endParaRPr i="1" sz="3600">
              <a:latin typeface="Anton"/>
              <a:ea typeface="Anton"/>
              <a:cs typeface="Anton"/>
              <a:sym typeface="Anton"/>
            </a:endParaRPr>
          </a:p>
          <a:p>
            <a:pPr indent="0" lvl="0" marL="0" rtl="0" algn="ctr">
              <a:spcBef>
                <a:spcPts val="0"/>
              </a:spcBef>
              <a:spcAft>
                <a:spcPts val="0"/>
              </a:spcAft>
              <a:buNone/>
            </a:pPr>
            <a:r>
              <a:rPr i="1" lang="en-GB" sz="3600">
                <a:latin typeface="Anton"/>
                <a:ea typeface="Anton"/>
                <a:cs typeface="Anton"/>
                <a:sym typeface="Anton"/>
              </a:rPr>
              <a:t>Documentos Embebidos</a:t>
            </a:r>
            <a:endParaRPr i="1" sz="3600">
              <a:latin typeface="Anton"/>
              <a:ea typeface="Anton"/>
              <a:cs typeface="Anton"/>
              <a:sym typeface="Anton"/>
            </a:endParaRPr>
          </a:p>
        </p:txBody>
      </p:sp>
      <p:pic>
        <p:nvPicPr>
          <p:cNvPr id="221" name="Google Shape;221;p28"/>
          <p:cNvPicPr preferRelativeResize="0"/>
          <p:nvPr/>
        </p:nvPicPr>
        <p:blipFill>
          <a:blip r:embed="rId3">
            <a:alphaModFix/>
          </a:blip>
          <a:stretch>
            <a:fillRect/>
          </a:stretch>
        </p:blipFill>
        <p:spPr>
          <a:xfrm>
            <a:off x="7628225" y="15175"/>
            <a:ext cx="1186525" cy="1186525"/>
          </a:xfrm>
          <a:prstGeom prst="rect">
            <a:avLst/>
          </a:prstGeom>
          <a:noFill/>
          <a:ln>
            <a:noFill/>
          </a:ln>
        </p:spPr>
      </p:pic>
      <p:pic>
        <p:nvPicPr>
          <p:cNvPr id="222" name="Google Shape;222;p28"/>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223" name="Google Shape;223;p28"/>
          <p:cNvSpPr txBox="1"/>
          <p:nvPr/>
        </p:nvSpPr>
        <p:spPr>
          <a:xfrm>
            <a:off x="675525" y="1762850"/>
            <a:ext cx="6286500" cy="290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Un </a:t>
            </a:r>
            <a:r>
              <a:rPr b="1" lang="en-GB" sz="2000">
                <a:solidFill>
                  <a:schemeClr val="dk1"/>
                </a:solidFill>
                <a:highlight>
                  <a:srgbClr val="FFFFFF"/>
                </a:highlight>
                <a:latin typeface="Helvetica Neue"/>
                <a:ea typeface="Helvetica Neue"/>
                <a:cs typeface="Helvetica Neue"/>
                <a:sym typeface="Helvetica Neue"/>
              </a:rPr>
              <a:t>documento embebido</a:t>
            </a:r>
            <a:r>
              <a:rPr lang="en-GB" sz="2000">
                <a:solidFill>
                  <a:schemeClr val="dk1"/>
                </a:solidFill>
                <a:highlight>
                  <a:srgbClr val="FFFFFF"/>
                </a:highlight>
                <a:latin typeface="Helvetica Neue Light"/>
                <a:ea typeface="Helvetica Neue Light"/>
                <a:cs typeface="Helvetica Neue Light"/>
                <a:sym typeface="Helvetica Neue Light"/>
              </a:rPr>
              <a:t> es un documento que </a:t>
            </a:r>
            <a:r>
              <a:rPr lang="en-GB" sz="2000">
                <a:solidFill>
                  <a:schemeClr val="dk1"/>
                </a:solidFill>
                <a:highlight>
                  <a:srgbClr val="FFFFFF"/>
                </a:highlight>
                <a:latin typeface="Helvetica Neue Light"/>
                <a:ea typeface="Helvetica Neue Light"/>
                <a:cs typeface="Helvetica Neue Light"/>
                <a:sym typeface="Helvetica Neue Light"/>
              </a:rPr>
              <a:t>está</a:t>
            </a:r>
            <a:r>
              <a:rPr lang="en-GB" sz="2000">
                <a:solidFill>
                  <a:schemeClr val="dk1"/>
                </a:solidFill>
                <a:highlight>
                  <a:srgbClr val="FFFFFF"/>
                </a:highlight>
                <a:latin typeface="Helvetica Neue Light"/>
                <a:ea typeface="Helvetica Neue Light"/>
                <a:cs typeface="Helvetica Neue Light"/>
                <a:sym typeface="Helvetica Neue Light"/>
              </a:rPr>
              <a:t> </a:t>
            </a:r>
            <a:r>
              <a:rPr b="1" lang="en-GB" sz="2000">
                <a:solidFill>
                  <a:schemeClr val="dk1"/>
                </a:solidFill>
                <a:highlight>
                  <a:srgbClr val="FFFFFF"/>
                </a:highlight>
                <a:latin typeface="Helvetica Neue"/>
                <a:ea typeface="Helvetica Neue"/>
                <a:cs typeface="Helvetica Neue"/>
                <a:sym typeface="Helvetica Neue"/>
              </a:rPr>
              <a:t>insertado dentro de otro</a:t>
            </a:r>
            <a:r>
              <a:rPr lang="en-GB" sz="2000">
                <a:solidFill>
                  <a:schemeClr val="dk1"/>
                </a:solidFill>
                <a:highlight>
                  <a:srgbClr val="FFFFFF"/>
                </a:highlight>
                <a:latin typeface="Helvetica Neue Light"/>
                <a:ea typeface="Helvetica Neue Light"/>
                <a:cs typeface="Helvetica Neue Light"/>
                <a:sym typeface="Helvetica Neue Light"/>
              </a:rPr>
              <a:t> y que ambos están ligados a la </a:t>
            </a:r>
            <a:r>
              <a:rPr b="1" lang="en-GB" sz="2000">
                <a:solidFill>
                  <a:schemeClr val="dk1"/>
                </a:solidFill>
                <a:highlight>
                  <a:srgbClr val="FFFFFF"/>
                </a:highlight>
                <a:latin typeface="Helvetica Neue"/>
                <a:ea typeface="Helvetica Neue"/>
                <a:cs typeface="Helvetica Neue"/>
                <a:sym typeface="Helvetica Neue"/>
              </a:rPr>
              <a:t>misma colección</a:t>
            </a:r>
            <a:r>
              <a:rPr lang="en-GB" sz="2000">
                <a:solidFill>
                  <a:schemeClr val="dk1"/>
                </a:solidFill>
                <a:highlight>
                  <a:srgbClr val="FFFFFF"/>
                </a:highlight>
                <a:latin typeface="Helvetica Neue Light"/>
                <a:ea typeface="Helvetica Neue Light"/>
                <a:cs typeface="Helvetica Neue Light"/>
                <a:sym typeface="Helvetica Neue Light"/>
              </a:rPr>
              <a:t>.</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rPr i="1" lang="en-GB" sz="2000">
                <a:solidFill>
                  <a:schemeClr val="dk1"/>
                </a:solidFill>
                <a:highlight>
                  <a:srgbClr val="FFFFFF"/>
                </a:highlight>
                <a:latin typeface="Helvetica Neue Light"/>
                <a:ea typeface="Helvetica Neue Light"/>
                <a:cs typeface="Helvetica Neue Light"/>
                <a:sym typeface="Helvetica Neue Light"/>
              </a:rPr>
              <a:t>De esta manera las bases de datos orientadas a documentos aportan una gran flexibilidad a la hora de estructurar la información.</a:t>
            </a:r>
            <a:endParaRPr i="1"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t/>
            </a:r>
            <a:endParaRPr i="1" sz="2000">
              <a:solidFill>
                <a:schemeClr val="dk1"/>
              </a:solidFill>
              <a:highlight>
                <a:srgbClr val="FFFFFF"/>
              </a:highlight>
              <a:latin typeface="Helvetica Neue Light"/>
              <a:ea typeface="Helvetica Neue Light"/>
              <a:cs typeface="Helvetica Neue Light"/>
              <a:sym typeface="Helvetica Neue Light"/>
            </a:endParaRPr>
          </a:p>
        </p:txBody>
      </p:sp>
      <p:pic>
        <p:nvPicPr>
          <p:cNvPr id="224" name="Google Shape;224;p28"/>
          <p:cNvPicPr preferRelativeResize="0"/>
          <p:nvPr/>
        </p:nvPicPr>
        <p:blipFill>
          <a:blip r:embed="rId5">
            <a:alphaModFix/>
          </a:blip>
          <a:stretch>
            <a:fillRect/>
          </a:stretch>
        </p:blipFill>
        <p:spPr>
          <a:xfrm>
            <a:off x="7156150" y="1639924"/>
            <a:ext cx="1382158" cy="2906400"/>
          </a:xfrm>
          <a:prstGeom prst="rect">
            <a:avLst/>
          </a:prstGeom>
          <a:noFill/>
          <a:ln>
            <a:noFill/>
          </a:ln>
        </p:spPr>
      </p:pic>
      <p:pic>
        <p:nvPicPr>
          <p:cNvPr id="225" name="Google Shape;225;p28"/>
          <p:cNvPicPr preferRelativeResize="0"/>
          <p:nvPr/>
        </p:nvPicPr>
        <p:blipFill>
          <a:blip r:embed="rId6">
            <a:alphaModFix/>
          </a:blip>
          <a:stretch>
            <a:fillRect/>
          </a:stretch>
        </p:blipFill>
        <p:spPr>
          <a:xfrm>
            <a:off x="640025" y="121975"/>
            <a:ext cx="1323700" cy="1597778"/>
          </a:xfrm>
          <a:prstGeom prst="rect">
            <a:avLst/>
          </a:prstGeom>
          <a:noFill/>
          <a:ln>
            <a:noFill/>
          </a:ln>
        </p:spPr>
      </p:pic>
      <p:pic>
        <p:nvPicPr>
          <p:cNvPr id="226" name="Google Shape;226;p28"/>
          <p:cNvPicPr preferRelativeResize="0"/>
          <p:nvPr/>
        </p:nvPicPr>
        <p:blipFill>
          <a:blip r:embed="rId7">
            <a:alphaModFix/>
          </a:blip>
          <a:stretch>
            <a:fillRect/>
          </a:stretch>
        </p:blipFill>
        <p:spPr>
          <a:xfrm>
            <a:off x="1449451" y="432113"/>
            <a:ext cx="809826" cy="9774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0" name="Shape 230"/>
        <p:cNvGrpSpPr/>
        <p:nvPr/>
      </p:nvGrpSpPr>
      <p:grpSpPr>
        <a:xfrm>
          <a:off x="0" y="0"/>
          <a:ext cx="0" cy="0"/>
          <a:chOff x="0" y="0"/>
          <a:chExt cx="0" cy="0"/>
        </a:xfrm>
      </p:grpSpPr>
      <p:sp>
        <p:nvSpPr>
          <p:cNvPr id="231" name="Google Shape;231;p29"/>
          <p:cNvSpPr txBox="1"/>
          <p:nvPr/>
        </p:nvSpPr>
        <p:spPr>
          <a:xfrm>
            <a:off x="545475" y="246925"/>
            <a:ext cx="8155200" cy="70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Instalación y configuración de MongoDB</a:t>
            </a:r>
            <a:endParaRPr i="1" sz="3600">
              <a:solidFill>
                <a:srgbClr val="E0FF00"/>
              </a:solidFill>
              <a:latin typeface="Anton"/>
              <a:ea typeface="Anton"/>
              <a:cs typeface="Anton"/>
              <a:sym typeface="Anton"/>
            </a:endParaRPr>
          </a:p>
        </p:txBody>
      </p:sp>
      <p:pic>
        <p:nvPicPr>
          <p:cNvPr id="232" name="Google Shape;232;p29"/>
          <p:cNvPicPr preferRelativeResize="0"/>
          <p:nvPr/>
        </p:nvPicPr>
        <p:blipFill>
          <a:blip r:embed="rId4">
            <a:alphaModFix/>
          </a:blip>
          <a:stretch>
            <a:fillRect/>
          </a:stretch>
        </p:blipFill>
        <p:spPr>
          <a:xfrm>
            <a:off x="1864338" y="955224"/>
            <a:ext cx="5415325" cy="3131776"/>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36" name="Shape 236"/>
        <p:cNvGrpSpPr/>
        <p:nvPr/>
      </p:nvGrpSpPr>
      <p:grpSpPr>
        <a:xfrm>
          <a:off x="0" y="0"/>
          <a:ext cx="0" cy="0"/>
          <a:chOff x="0" y="0"/>
          <a:chExt cx="0" cy="0"/>
        </a:xfrm>
      </p:grpSpPr>
      <p:sp>
        <p:nvSpPr>
          <p:cNvPr id="237" name="Google Shape;237;p30"/>
          <p:cNvSpPr txBox="1"/>
          <p:nvPr/>
        </p:nvSpPr>
        <p:spPr>
          <a:xfrm>
            <a:off x="0" y="79100"/>
            <a:ext cx="9144000" cy="133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MongoDB: Web oficial </a:t>
            </a:r>
            <a:r>
              <a:rPr i="1" lang="en-GB" sz="3600" u="sng">
                <a:solidFill>
                  <a:schemeClr val="hlink"/>
                </a:solidFill>
                <a:latin typeface="Anton"/>
                <a:ea typeface="Anton"/>
                <a:cs typeface="Anton"/>
                <a:sym typeface="Anton"/>
                <a:hlinkClick r:id="rId3"/>
              </a:rPr>
              <a:t>https://www.mongodb.com/</a:t>
            </a:r>
            <a:endParaRPr i="1" sz="3600">
              <a:latin typeface="Anton"/>
              <a:ea typeface="Anton"/>
              <a:cs typeface="Anton"/>
              <a:sym typeface="Anton"/>
            </a:endParaRPr>
          </a:p>
        </p:txBody>
      </p:sp>
      <p:pic>
        <p:nvPicPr>
          <p:cNvPr id="238" name="Google Shape;238;p30"/>
          <p:cNvPicPr preferRelativeResize="0"/>
          <p:nvPr/>
        </p:nvPicPr>
        <p:blipFill>
          <a:blip r:embed="rId4">
            <a:alphaModFix/>
          </a:blip>
          <a:stretch>
            <a:fillRect/>
          </a:stretch>
        </p:blipFill>
        <p:spPr>
          <a:xfrm>
            <a:off x="1166012" y="1328875"/>
            <a:ext cx="6811976" cy="3661424"/>
          </a:xfrm>
          <a:prstGeom prst="rect">
            <a:avLst/>
          </a:prstGeom>
          <a:noFill/>
          <a:ln>
            <a:noFill/>
          </a:ln>
        </p:spPr>
      </p:pic>
      <p:pic>
        <p:nvPicPr>
          <p:cNvPr id="239" name="Google Shape;239;p30"/>
          <p:cNvPicPr preferRelativeResize="0"/>
          <p:nvPr/>
        </p:nvPicPr>
        <p:blipFill>
          <a:blip r:embed="rId5">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243" name="Shape 243"/>
        <p:cNvGrpSpPr/>
        <p:nvPr/>
      </p:nvGrpSpPr>
      <p:grpSpPr>
        <a:xfrm>
          <a:off x="0" y="0"/>
          <a:ext cx="0" cy="0"/>
          <a:chOff x="0" y="0"/>
          <a:chExt cx="0" cy="0"/>
        </a:xfrm>
      </p:grpSpPr>
      <p:sp>
        <p:nvSpPr>
          <p:cNvPr id="244" name="Google Shape;244;p31"/>
          <p:cNvSpPr txBox="1"/>
          <p:nvPr/>
        </p:nvSpPr>
        <p:spPr>
          <a:xfrm>
            <a:off x="0" y="1624725"/>
            <a:ext cx="9144000" cy="146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Instalación MongoDB desde</a:t>
            </a:r>
            <a:endParaRPr i="1" sz="3600">
              <a:solidFill>
                <a:srgbClr val="121212"/>
              </a:solidFill>
              <a:latin typeface="Anton"/>
              <a:ea typeface="Anton"/>
              <a:cs typeface="Anton"/>
              <a:sym typeface="Anton"/>
            </a:endParaRPr>
          </a:p>
          <a:p>
            <a:pPr indent="0" lvl="0" marL="0" rtl="0" algn="ctr">
              <a:spcBef>
                <a:spcPts val="0"/>
              </a:spcBef>
              <a:spcAft>
                <a:spcPts val="0"/>
              </a:spcAft>
              <a:buNone/>
            </a:pPr>
            <a:r>
              <a:rPr i="1" lang="en-GB" sz="3600" u="sng">
                <a:solidFill>
                  <a:schemeClr val="accent5"/>
                </a:solidFill>
                <a:latin typeface="Anton"/>
                <a:ea typeface="Anton"/>
                <a:cs typeface="Anton"/>
                <a:sym typeface="Anton"/>
                <a:hlinkClick r:id="rId3">
                  <a:extLst>
                    <a:ext uri="{A12FA001-AC4F-418D-AE19-62706E023703}">
                      <ahyp:hlinkClr val="tx"/>
                    </a:ext>
                  </a:extLst>
                </a:hlinkClick>
              </a:rPr>
              <a:t>https://www.mongodb.com/</a:t>
            </a:r>
            <a:endParaRPr i="1" sz="3600">
              <a:solidFill>
                <a:srgbClr val="121212"/>
              </a:solidFill>
              <a:latin typeface="Anton"/>
              <a:ea typeface="Anton"/>
              <a:cs typeface="Anton"/>
              <a:sym typeface="Anton"/>
            </a:endParaRPr>
          </a:p>
        </p:txBody>
      </p:sp>
      <p:pic>
        <p:nvPicPr>
          <p:cNvPr id="245" name="Google Shape;245;p31"/>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60" name="Shape 60"/>
        <p:cNvGrpSpPr/>
        <p:nvPr/>
      </p:nvGrpSpPr>
      <p:grpSpPr>
        <a:xfrm>
          <a:off x="0" y="0"/>
          <a:ext cx="0" cy="0"/>
          <a:chOff x="0" y="0"/>
          <a:chExt cx="0" cy="0"/>
        </a:xfrm>
      </p:grpSpPr>
      <p:sp>
        <p:nvSpPr>
          <p:cNvPr id="61" name="Google Shape;61;p14"/>
          <p:cNvSpPr txBox="1"/>
          <p:nvPr/>
        </p:nvSpPr>
        <p:spPr>
          <a:xfrm>
            <a:off x="4006550" y="1747575"/>
            <a:ext cx="4624800" cy="24693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lang="en-GB" sz="1800">
                <a:solidFill>
                  <a:schemeClr val="dk1"/>
                </a:solidFill>
                <a:latin typeface="Helvetica Neue Light"/>
                <a:ea typeface="Helvetica Neue Light"/>
                <a:cs typeface="Helvetica Neue Light"/>
                <a:sym typeface="Helvetica Neue Light"/>
              </a:rPr>
              <a:t>Comprender la arquitectura y el modo de funcionamiento de MongoDB</a:t>
            </a:r>
            <a:r>
              <a:rPr lang="en-GB" sz="1800">
                <a:solidFill>
                  <a:schemeClr val="dk1"/>
                </a:solidFill>
                <a:latin typeface="Helvetica Neue Light"/>
                <a:ea typeface="Helvetica Neue Light"/>
                <a:cs typeface="Helvetica Neue Light"/>
                <a:sym typeface="Helvetica Neue Light"/>
              </a:rPr>
              <a:t>.</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0"/>
              </a:spcAft>
              <a:buClr>
                <a:schemeClr val="dk1"/>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Instalar el servidor local de base de datos y ponerlo en marcha.</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1000"/>
              </a:spcAft>
              <a:buClr>
                <a:schemeClr val="dk1"/>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Utilizar clientes CLI y GUI para interactuar con MongoDB.</a:t>
            </a:r>
            <a:endParaRPr sz="1800">
              <a:solidFill>
                <a:schemeClr val="dk1"/>
              </a:solidFill>
              <a:latin typeface="Helvetica Neue Light"/>
              <a:ea typeface="Helvetica Neue Light"/>
              <a:cs typeface="Helvetica Neue Light"/>
              <a:sym typeface="Helvetica Neue Light"/>
            </a:endParaRPr>
          </a:p>
        </p:txBody>
      </p:sp>
      <p:pic>
        <p:nvPicPr>
          <p:cNvPr id="62" name="Google Shape;62;p1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3" name="Google Shape;63;p14"/>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GB" sz="3000">
                <a:solidFill>
                  <a:srgbClr val="000000"/>
                </a:solidFill>
                <a:latin typeface="Anton"/>
                <a:ea typeface="Anton"/>
                <a:cs typeface="Anton"/>
                <a:sym typeface="Anton"/>
              </a:rPr>
              <a:t>OBJETIVOS </a:t>
            </a:r>
            <a:r>
              <a:rPr i="1" lang="en-GB" sz="3000">
                <a:latin typeface="Anton"/>
                <a:ea typeface="Anton"/>
                <a:cs typeface="Anton"/>
                <a:sym typeface="Anton"/>
              </a:rPr>
              <a:t>DE LA CLASE</a:t>
            </a:r>
            <a:endParaRPr i="1" sz="3000">
              <a:latin typeface="Anton"/>
              <a:ea typeface="Anton"/>
              <a:cs typeface="Anton"/>
              <a:sym typeface="Anton"/>
            </a:endParaRPr>
          </a:p>
        </p:txBody>
      </p:sp>
      <p:pic>
        <p:nvPicPr>
          <p:cNvPr id="64" name="Google Shape;64;p14"/>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49" name="Shape 249"/>
        <p:cNvGrpSpPr/>
        <p:nvPr/>
      </p:nvGrpSpPr>
      <p:grpSpPr>
        <a:xfrm>
          <a:off x="0" y="0"/>
          <a:ext cx="0" cy="0"/>
          <a:chOff x="0" y="0"/>
          <a:chExt cx="0" cy="0"/>
        </a:xfrm>
      </p:grpSpPr>
      <p:pic>
        <p:nvPicPr>
          <p:cNvPr id="250" name="Google Shape;250;p32"/>
          <p:cNvPicPr preferRelativeResize="0"/>
          <p:nvPr/>
        </p:nvPicPr>
        <p:blipFill>
          <a:blip r:embed="rId3">
            <a:alphaModFix/>
          </a:blip>
          <a:stretch>
            <a:fillRect/>
          </a:stretch>
        </p:blipFill>
        <p:spPr>
          <a:xfrm>
            <a:off x="220500" y="394350"/>
            <a:ext cx="8550604" cy="4595950"/>
          </a:xfrm>
          <a:prstGeom prst="rect">
            <a:avLst/>
          </a:prstGeom>
          <a:noFill/>
          <a:ln>
            <a:noFill/>
          </a:ln>
        </p:spPr>
      </p:pic>
      <p:pic>
        <p:nvPicPr>
          <p:cNvPr id="251" name="Google Shape;251;p32"/>
          <p:cNvPicPr preferRelativeResize="0"/>
          <p:nvPr/>
        </p:nvPicPr>
        <p:blipFill>
          <a:blip r:embed="rId4">
            <a:alphaModFix/>
          </a:blip>
          <a:stretch>
            <a:fillRect/>
          </a:stretch>
        </p:blipFill>
        <p:spPr>
          <a:xfrm rot="895179">
            <a:off x="231601" y="1329850"/>
            <a:ext cx="1048348" cy="815377"/>
          </a:xfrm>
          <a:prstGeom prst="rect">
            <a:avLst/>
          </a:prstGeom>
          <a:noFill/>
          <a:ln>
            <a:noFill/>
          </a:ln>
        </p:spPr>
      </p:pic>
      <p:pic>
        <p:nvPicPr>
          <p:cNvPr id="252" name="Google Shape;252;p32"/>
          <p:cNvPicPr preferRelativeResize="0"/>
          <p:nvPr/>
        </p:nvPicPr>
        <p:blipFill>
          <a:blip r:embed="rId5">
            <a:alphaModFix/>
          </a:blip>
          <a:stretch>
            <a:fillRect/>
          </a:stretch>
        </p:blipFill>
        <p:spPr>
          <a:xfrm>
            <a:off x="7567925" y="4659625"/>
            <a:ext cx="1186526" cy="330675"/>
          </a:xfrm>
          <a:prstGeom prst="rect">
            <a:avLst/>
          </a:prstGeom>
          <a:noFill/>
          <a:ln>
            <a:noFill/>
          </a:ln>
        </p:spPr>
      </p:pic>
      <p:pic>
        <p:nvPicPr>
          <p:cNvPr id="253" name="Google Shape;253;p32"/>
          <p:cNvPicPr preferRelativeResize="0"/>
          <p:nvPr/>
        </p:nvPicPr>
        <p:blipFill>
          <a:blip r:embed="rId6">
            <a:alphaModFix/>
          </a:blip>
          <a:stretch>
            <a:fillRect/>
          </a:stretch>
        </p:blipFill>
        <p:spPr>
          <a:xfrm>
            <a:off x="2775050" y="233225"/>
            <a:ext cx="6149400" cy="3305300"/>
          </a:xfrm>
          <a:prstGeom prst="rect">
            <a:avLst/>
          </a:prstGeom>
          <a:noFill/>
          <a:ln>
            <a:noFill/>
          </a:ln>
          <a:effectLst>
            <a:outerShdw blurRad="57150" rotWithShape="0" algn="bl" dir="5400000" dist="19050">
              <a:srgbClr val="000000">
                <a:alpha val="50000"/>
              </a:srgbClr>
            </a:outerShdw>
          </a:effectLst>
        </p:spPr>
      </p:pic>
      <p:pic>
        <p:nvPicPr>
          <p:cNvPr id="254" name="Google Shape;254;p32"/>
          <p:cNvPicPr preferRelativeResize="0"/>
          <p:nvPr/>
        </p:nvPicPr>
        <p:blipFill>
          <a:blip r:embed="rId4">
            <a:alphaModFix/>
          </a:blip>
          <a:stretch>
            <a:fillRect/>
          </a:stretch>
        </p:blipFill>
        <p:spPr>
          <a:xfrm rot="895179">
            <a:off x="6191426" y="2887325"/>
            <a:ext cx="1048348" cy="815377"/>
          </a:xfrm>
          <a:prstGeom prst="rect">
            <a:avLst/>
          </a:prstGeom>
          <a:noFill/>
          <a:ln>
            <a:noFill/>
          </a:ln>
        </p:spPr>
      </p:pic>
      <p:pic>
        <p:nvPicPr>
          <p:cNvPr id="255" name="Google Shape;255;p32"/>
          <p:cNvPicPr preferRelativeResize="0"/>
          <p:nvPr/>
        </p:nvPicPr>
        <p:blipFill>
          <a:blip r:embed="rId4">
            <a:alphaModFix/>
          </a:blip>
          <a:stretch>
            <a:fillRect/>
          </a:stretch>
        </p:blipFill>
        <p:spPr>
          <a:xfrm rot="8411270">
            <a:off x="2766913" y="2482063"/>
            <a:ext cx="1048348" cy="815376"/>
          </a:xfrm>
          <a:prstGeom prst="rect">
            <a:avLst/>
          </a:prstGeom>
          <a:noFill/>
          <a:ln>
            <a:noFill/>
          </a:ln>
        </p:spPr>
      </p:pic>
      <p:sp>
        <p:nvSpPr>
          <p:cNvPr id="256" name="Google Shape;256;p32"/>
          <p:cNvSpPr txBox="1"/>
          <p:nvPr/>
        </p:nvSpPr>
        <p:spPr>
          <a:xfrm>
            <a:off x="658800" y="1780250"/>
            <a:ext cx="373200" cy="554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rgbClr val="FF0000"/>
                </a:solidFill>
              </a:rPr>
              <a:t>1</a:t>
            </a:r>
            <a:endParaRPr b="1" sz="2400">
              <a:solidFill>
                <a:srgbClr val="FF0000"/>
              </a:solidFill>
            </a:endParaRPr>
          </a:p>
        </p:txBody>
      </p:sp>
      <p:sp>
        <p:nvSpPr>
          <p:cNvPr id="257" name="Google Shape;257;p32"/>
          <p:cNvSpPr txBox="1"/>
          <p:nvPr/>
        </p:nvSpPr>
        <p:spPr>
          <a:xfrm>
            <a:off x="5992450" y="2984425"/>
            <a:ext cx="373200" cy="554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rgbClr val="FF0000"/>
                </a:solidFill>
              </a:rPr>
              <a:t>2</a:t>
            </a:r>
            <a:endParaRPr b="1" sz="2400">
              <a:solidFill>
                <a:srgbClr val="FF0000"/>
              </a:solidFill>
            </a:endParaRPr>
          </a:p>
        </p:txBody>
      </p:sp>
      <p:sp>
        <p:nvSpPr>
          <p:cNvPr id="258" name="Google Shape;258;p32"/>
          <p:cNvSpPr txBox="1"/>
          <p:nvPr/>
        </p:nvSpPr>
        <p:spPr>
          <a:xfrm>
            <a:off x="2862625" y="2294700"/>
            <a:ext cx="373200" cy="554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rgbClr val="FF0000"/>
                </a:solidFill>
              </a:rPr>
              <a:t>3</a:t>
            </a:r>
            <a:endParaRPr b="1" sz="2400">
              <a:solidFill>
                <a:srgbClr val="FF0000"/>
              </a:solidFill>
            </a:endParaRPr>
          </a:p>
        </p:txBody>
      </p:sp>
      <p:pic>
        <p:nvPicPr>
          <p:cNvPr id="259" name="Google Shape;259;p32"/>
          <p:cNvPicPr preferRelativeResize="0"/>
          <p:nvPr/>
        </p:nvPicPr>
        <p:blipFill rotWithShape="1">
          <a:blip r:embed="rId7">
            <a:alphaModFix/>
          </a:blip>
          <a:srcRect b="0" l="0" r="0" t="0"/>
          <a:stretch/>
        </p:blipFill>
        <p:spPr>
          <a:xfrm>
            <a:off x="7509825" y="-7"/>
            <a:ext cx="1634174" cy="639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63" name="Shape 263"/>
        <p:cNvGrpSpPr/>
        <p:nvPr/>
      </p:nvGrpSpPr>
      <p:grpSpPr>
        <a:xfrm>
          <a:off x="0" y="0"/>
          <a:ext cx="0" cy="0"/>
          <a:chOff x="0" y="0"/>
          <a:chExt cx="0" cy="0"/>
        </a:xfrm>
      </p:grpSpPr>
      <p:pic>
        <p:nvPicPr>
          <p:cNvPr id="264" name="Google Shape;264;p3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65" name="Google Shape;265;p33"/>
          <p:cNvPicPr preferRelativeResize="0"/>
          <p:nvPr/>
        </p:nvPicPr>
        <p:blipFill>
          <a:blip r:embed="rId4">
            <a:alphaModFix/>
          </a:blip>
          <a:stretch>
            <a:fillRect/>
          </a:stretch>
        </p:blipFill>
        <p:spPr>
          <a:xfrm>
            <a:off x="152400" y="163375"/>
            <a:ext cx="3569025" cy="2790325"/>
          </a:xfrm>
          <a:prstGeom prst="rect">
            <a:avLst/>
          </a:prstGeom>
          <a:noFill/>
          <a:ln>
            <a:noFill/>
          </a:ln>
        </p:spPr>
      </p:pic>
      <p:pic>
        <p:nvPicPr>
          <p:cNvPr id="266" name="Google Shape;266;p33"/>
          <p:cNvPicPr preferRelativeResize="0"/>
          <p:nvPr/>
        </p:nvPicPr>
        <p:blipFill>
          <a:blip r:embed="rId5">
            <a:alphaModFix/>
          </a:blip>
          <a:stretch>
            <a:fillRect/>
          </a:stretch>
        </p:blipFill>
        <p:spPr>
          <a:xfrm>
            <a:off x="3050550" y="466000"/>
            <a:ext cx="4018925" cy="3142075"/>
          </a:xfrm>
          <a:prstGeom prst="rect">
            <a:avLst/>
          </a:prstGeom>
          <a:noFill/>
          <a:ln>
            <a:noFill/>
          </a:ln>
        </p:spPr>
      </p:pic>
      <p:pic>
        <p:nvPicPr>
          <p:cNvPr id="267" name="Google Shape;267;p33"/>
          <p:cNvPicPr preferRelativeResize="0"/>
          <p:nvPr/>
        </p:nvPicPr>
        <p:blipFill>
          <a:blip r:embed="rId6">
            <a:alphaModFix/>
          </a:blip>
          <a:stretch>
            <a:fillRect/>
          </a:stretch>
        </p:blipFill>
        <p:spPr>
          <a:xfrm>
            <a:off x="5220275" y="908037"/>
            <a:ext cx="3685946" cy="2881750"/>
          </a:xfrm>
          <a:prstGeom prst="rect">
            <a:avLst/>
          </a:prstGeom>
          <a:noFill/>
          <a:ln>
            <a:noFill/>
          </a:ln>
        </p:spPr>
      </p:pic>
      <p:pic>
        <p:nvPicPr>
          <p:cNvPr id="268" name="Google Shape;268;p33"/>
          <p:cNvPicPr preferRelativeResize="0"/>
          <p:nvPr/>
        </p:nvPicPr>
        <p:blipFill>
          <a:blip r:embed="rId7">
            <a:alphaModFix/>
          </a:blip>
          <a:stretch>
            <a:fillRect/>
          </a:stretch>
        </p:blipFill>
        <p:spPr>
          <a:xfrm>
            <a:off x="841400" y="3029900"/>
            <a:ext cx="2410054" cy="1884200"/>
          </a:xfrm>
          <a:prstGeom prst="rect">
            <a:avLst/>
          </a:prstGeom>
          <a:noFill/>
          <a:ln>
            <a:noFill/>
          </a:ln>
          <a:effectLst>
            <a:outerShdw blurRad="57150" rotWithShape="0" algn="bl" dir="5400000" dist="19050">
              <a:srgbClr val="000000">
                <a:alpha val="50000"/>
              </a:srgbClr>
            </a:outerShdw>
          </a:effectLst>
        </p:spPr>
      </p:pic>
      <p:pic>
        <p:nvPicPr>
          <p:cNvPr id="269" name="Google Shape;269;p33"/>
          <p:cNvPicPr preferRelativeResize="0"/>
          <p:nvPr/>
        </p:nvPicPr>
        <p:blipFill>
          <a:blip r:embed="rId8">
            <a:alphaModFix/>
          </a:blip>
          <a:stretch>
            <a:fillRect/>
          </a:stretch>
        </p:blipFill>
        <p:spPr>
          <a:xfrm rot="6197102">
            <a:off x="2009153" y="1750100"/>
            <a:ext cx="1048347" cy="815376"/>
          </a:xfrm>
          <a:prstGeom prst="rect">
            <a:avLst/>
          </a:prstGeom>
          <a:noFill/>
          <a:ln>
            <a:noFill/>
          </a:ln>
        </p:spPr>
      </p:pic>
      <p:pic>
        <p:nvPicPr>
          <p:cNvPr id="270" name="Google Shape;270;p33"/>
          <p:cNvPicPr preferRelativeResize="0"/>
          <p:nvPr/>
        </p:nvPicPr>
        <p:blipFill>
          <a:blip r:embed="rId8">
            <a:alphaModFix/>
          </a:blip>
          <a:stretch>
            <a:fillRect/>
          </a:stretch>
        </p:blipFill>
        <p:spPr>
          <a:xfrm rot="9372037">
            <a:off x="3765178" y="487525"/>
            <a:ext cx="1048347" cy="815376"/>
          </a:xfrm>
          <a:prstGeom prst="rect">
            <a:avLst/>
          </a:prstGeom>
          <a:noFill/>
          <a:ln>
            <a:noFill/>
          </a:ln>
        </p:spPr>
      </p:pic>
      <p:pic>
        <p:nvPicPr>
          <p:cNvPr id="271" name="Google Shape;271;p33"/>
          <p:cNvPicPr preferRelativeResize="0"/>
          <p:nvPr/>
        </p:nvPicPr>
        <p:blipFill>
          <a:blip r:embed="rId8">
            <a:alphaModFix/>
          </a:blip>
          <a:stretch>
            <a:fillRect/>
          </a:stretch>
        </p:blipFill>
        <p:spPr>
          <a:xfrm rot="-8773775">
            <a:off x="6439753" y="1221725"/>
            <a:ext cx="1048347" cy="815376"/>
          </a:xfrm>
          <a:prstGeom prst="rect">
            <a:avLst/>
          </a:prstGeom>
          <a:noFill/>
          <a:ln>
            <a:noFill/>
          </a:ln>
        </p:spPr>
      </p:pic>
      <p:pic>
        <p:nvPicPr>
          <p:cNvPr id="272" name="Google Shape;272;p33"/>
          <p:cNvPicPr preferRelativeResize="0"/>
          <p:nvPr/>
        </p:nvPicPr>
        <p:blipFill>
          <a:blip r:embed="rId9">
            <a:alphaModFix/>
          </a:blip>
          <a:stretch>
            <a:fillRect/>
          </a:stretch>
        </p:blipFill>
        <p:spPr>
          <a:xfrm>
            <a:off x="3675663" y="2435976"/>
            <a:ext cx="3267137" cy="2554322"/>
          </a:xfrm>
          <a:prstGeom prst="rect">
            <a:avLst/>
          </a:prstGeom>
          <a:noFill/>
          <a:ln>
            <a:noFill/>
          </a:ln>
          <a:effectLst>
            <a:outerShdw blurRad="57150" rotWithShape="0" algn="bl" dir="5400000" dist="19050">
              <a:srgbClr val="000000">
                <a:alpha val="50000"/>
              </a:srgbClr>
            </a:outerShdw>
          </a:effectLst>
        </p:spPr>
      </p:pic>
      <p:pic>
        <p:nvPicPr>
          <p:cNvPr id="273" name="Google Shape;273;p33"/>
          <p:cNvPicPr preferRelativeResize="0"/>
          <p:nvPr/>
        </p:nvPicPr>
        <p:blipFill>
          <a:blip r:embed="rId8">
            <a:alphaModFix/>
          </a:blip>
          <a:stretch>
            <a:fillRect/>
          </a:stretch>
        </p:blipFill>
        <p:spPr>
          <a:xfrm rot="9372037">
            <a:off x="5695878" y="3861125"/>
            <a:ext cx="1048347" cy="815376"/>
          </a:xfrm>
          <a:prstGeom prst="rect">
            <a:avLst/>
          </a:prstGeom>
          <a:noFill/>
          <a:ln>
            <a:noFill/>
          </a:ln>
        </p:spPr>
      </p:pic>
      <p:sp>
        <p:nvSpPr>
          <p:cNvPr id="274" name="Google Shape;274;p33"/>
          <p:cNvSpPr txBox="1"/>
          <p:nvPr/>
        </p:nvSpPr>
        <p:spPr>
          <a:xfrm>
            <a:off x="1797825" y="1759988"/>
            <a:ext cx="373200" cy="554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rgbClr val="FF0000"/>
                </a:solidFill>
              </a:rPr>
              <a:t>4</a:t>
            </a:r>
            <a:endParaRPr b="1" sz="2400">
              <a:solidFill>
                <a:srgbClr val="FF0000"/>
              </a:solidFill>
            </a:endParaRPr>
          </a:p>
        </p:txBody>
      </p:sp>
      <p:sp>
        <p:nvSpPr>
          <p:cNvPr id="275" name="Google Shape;275;p33"/>
          <p:cNvSpPr txBox="1"/>
          <p:nvPr/>
        </p:nvSpPr>
        <p:spPr>
          <a:xfrm>
            <a:off x="4431100" y="999150"/>
            <a:ext cx="373200" cy="554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rgbClr val="FF0000"/>
                </a:solidFill>
              </a:rPr>
              <a:t>5</a:t>
            </a:r>
            <a:endParaRPr b="1" sz="2400">
              <a:solidFill>
                <a:srgbClr val="FF0000"/>
              </a:solidFill>
            </a:endParaRPr>
          </a:p>
        </p:txBody>
      </p:sp>
      <p:sp>
        <p:nvSpPr>
          <p:cNvPr id="276" name="Google Shape;276;p33"/>
          <p:cNvSpPr txBox="1"/>
          <p:nvPr/>
        </p:nvSpPr>
        <p:spPr>
          <a:xfrm>
            <a:off x="7437550" y="1479750"/>
            <a:ext cx="373200" cy="554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rgbClr val="FF0000"/>
                </a:solidFill>
              </a:rPr>
              <a:t>6</a:t>
            </a:r>
            <a:endParaRPr b="1" sz="2400">
              <a:solidFill>
                <a:srgbClr val="FF0000"/>
              </a:solidFill>
            </a:endParaRPr>
          </a:p>
        </p:txBody>
      </p:sp>
      <p:sp>
        <p:nvSpPr>
          <p:cNvPr id="277" name="Google Shape;277;p33"/>
          <p:cNvSpPr txBox="1"/>
          <p:nvPr/>
        </p:nvSpPr>
        <p:spPr>
          <a:xfrm>
            <a:off x="1859825" y="3991763"/>
            <a:ext cx="373200" cy="554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rgbClr val="FF0000"/>
                </a:solidFill>
              </a:rPr>
              <a:t>7</a:t>
            </a:r>
            <a:endParaRPr b="1" sz="2400">
              <a:solidFill>
                <a:srgbClr val="FF0000"/>
              </a:solidFill>
            </a:endParaRPr>
          </a:p>
        </p:txBody>
      </p:sp>
      <p:sp>
        <p:nvSpPr>
          <p:cNvPr id="278" name="Google Shape;278;p33"/>
          <p:cNvSpPr txBox="1"/>
          <p:nvPr/>
        </p:nvSpPr>
        <p:spPr>
          <a:xfrm>
            <a:off x="6436075" y="3436088"/>
            <a:ext cx="373200" cy="554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rgbClr val="FF0000"/>
                </a:solidFill>
              </a:rPr>
              <a:t>8</a:t>
            </a:r>
            <a:endParaRPr b="1" sz="2400">
              <a:solidFill>
                <a:srgbClr val="FF0000"/>
              </a:solidFill>
            </a:endParaRPr>
          </a:p>
        </p:txBody>
      </p:sp>
      <p:pic>
        <p:nvPicPr>
          <p:cNvPr id="279" name="Google Shape;279;p33"/>
          <p:cNvPicPr preferRelativeResize="0"/>
          <p:nvPr/>
        </p:nvPicPr>
        <p:blipFill rotWithShape="1">
          <a:blip r:embed="rId10">
            <a:alphaModFix/>
          </a:blip>
          <a:srcRect b="0" l="0" r="0" t="0"/>
          <a:stretch/>
        </p:blipFill>
        <p:spPr>
          <a:xfrm>
            <a:off x="7509825" y="-7"/>
            <a:ext cx="1634174" cy="639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83" name="Shape 283"/>
        <p:cNvGrpSpPr/>
        <p:nvPr/>
      </p:nvGrpSpPr>
      <p:grpSpPr>
        <a:xfrm>
          <a:off x="0" y="0"/>
          <a:ext cx="0" cy="0"/>
          <a:chOff x="0" y="0"/>
          <a:chExt cx="0" cy="0"/>
        </a:xfrm>
      </p:grpSpPr>
      <p:pic>
        <p:nvPicPr>
          <p:cNvPr id="284" name="Google Shape;284;p34"/>
          <p:cNvPicPr preferRelativeResize="0"/>
          <p:nvPr/>
        </p:nvPicPr>
        <p:blipFill>
          <a:blip r:embed="rId3">
            <a:alphaModFix/>
          </a:blip>
          <a:stretch>
            <a:fillRect/>
          </a:stretch>
        </p:blipFill>
        <p:spPr>
          <a:xfrm>
            <a:off x="457200" y="381000"/>
            <a:ext cx="8214926" cy="4378076"/>
          </a:xfrm>
          <a:prstGeom prst="rect">
            <a:avLst/>
          </a:prstGeom>
          <a:noFill/>
          <a:ln>
            <a:noFill/>
          </a:ln>
        </p:spPr>
      </p:pic>
      <p:pic>
        <p:nvPicPr>
          <p:cNvPr id="285" name="Google Shape;285;p34"/>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286" name="Google Shape;286;p34"/>
          <p:cNvSpPr txBox="1"/>
          <p:nvPr/>
        </p:nvSpPr>
        <p:spPr>
          <a:xfrm>
            <a:off x="1575300" y="3805900"/>
            <a:ext cx="3117600" cy="492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i="1" lang="en-GB" sz="2000">
                <a:solidFill>
                  <a:srgbClr val="FF0000"/>
                </a:solidFill>
              </a:rPr>
              <a:t>Cliente MongoDB Shell</a:t>
            </a:r>
            <a:endParaRPr b="1" i="1" sz="2000">
              <a:solidFill>
                <a:srgbClr val="FF0000"/>
              </a:solidFill>
            </a:endParaRPr>
          </a:p>
        </p:txBody>
      </p:sp>
      <p:pic>
        <p:nvPicPr>
          <p:cNvPr id="287" name="Google Shape;287;p34"/>
          <p:cNvPicPr preferRelativeResize="0"/>
          <p:nvPr/>
        </p:nvPicPr>
        <p:blipFill>
          <a:blip r:embed="rId5">
            <a:alphaModFix/>
          </a:blip>
          <a:stretch>
            <a:fillRect/>
          </a:stretch>
        </p:blipFill>
        <p:spPr>
          <a:xfrm rot="-884135">
            <a:off x="6902556" y="3016022"/>
            <a:ext cx="970736" cy="755031"/>
          </a:xfrm>
          <a:prstGeom prst="rect">
            <a:avLst/>
          </a:prstGeom>
          <a:noFill/>
          <a:ln>
            <a:noFill/>
          </a:ln>
        </p:spPr>
      </p:pic>
      <p:sp>
        <p:nvSpPr>
          <p:cNvPr id="288" name="Google Shape;288;p34"/>
          <p:cNvSpPr txBox="1"/>
          <p:nvPr/>
        </p:nvSpPr>
        <p:spPr>
          <a:xfrm>
            <a:off x="6014375" y="3744175"/>
            <a:ext cx="2530800" cy="492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i="1" lang="en-GB" sz="2000">
                <a:solidFill>
                  <a:srgbClr val="FF0000"/>
                </a:solidFill>
              </a:rPr>
              <a:t>Servidor MongoDB</a:t>
            </a:r>
            <a:endParaRPr b="1" i="1" sz="2000">
              <a:solidFill>
                <a:srgbClr val="FF0000"/>
              </a:solidFill>
            </a:endParaRPr>
          </a:p>
        </p:txBody>
      </p:sp>
      <p:sp>
        <p:nvSpPr>
          <p:cNvPr id="289" name="Google Shape;289;p34"/>
          <p:cNvSpPr/>
          <p:nvPr/>
        </p:nvSpPr>
        <p:spPr>
          <a:xfrm>
            <a:off x="1756500" y="1203600"/>
            <a:ext cx="2755200" cy="2073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4"/>
          <p:cNvSpPr txBox="1"/>
          <p:nvPr/>
        </p:nvSpPr>
        <p:spPr>
          <a:xfrm>
            <a:off x="4540500" y="1122588"/>
            <a:ext cx="3117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sz="1200">
                <a:solidFill>
                  <a:srgbClr val="0000FF"/>
                </a:solidFill>
              </a:rPr>
              <a:t>C:\Program Files\MongoDB\Server\4.4</a:t>
            </a:r>
            <a:endParaRPr b="1" i="1" sz="1200">
              <a:solidFill>
                <a:srgbClr val="0000FF"/>
              </a:solidFill>
            </a:endParaRPr>
          </a:p>
        </p:txBody>
      </p:sp>
      <p:sp>
        <p:nvSpPr>
          <p:cNvPr id="291" name="Google Shape;291;p34"/>
          <p:cNvSpPr/>
          <p:nvPr/>
        </p:nvSpPr>
        <p:spPr>
          <a:xfrm>
            <a:off x="3577775" y="1493950"/>
            <a:ext cx="1306500" cy="14724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2" name="Google Shape;292;p34"/>
          <p:cNvPicPr preferRelativeResize="0"/>
          <p:nvPr/>
        </p:nvPicPr>
        <p:blipFill>
          <a:blip r:embed="rId5">
            <a:alphaModFix/>
          </a:blip>
          <a:stretch>
            <a:fillRect/>
          </a:stretch>
        </p:blipFill>
        <p:spPr>
          <a:xfrm rot="-1266664">
            <a:off x="3535787" y="3051387"/>
            <a:ext cx="950826" cy="739575"/>
          </a:xfrm>
          <a:prstGeom prst="rect">
            <a:avLst/>
          </a:prstGeom>
          <a:noFill/>
          <a:ln>
            <a:noFill/>
          </a:ln>
        </p:spPr>
      </p:pic>
      <p:sp>
        <p:nvSpPr>
          <p:cNvPr id="293" name="Google Shape;293;p34"/>
          <p:cNvSpPr/>
          <p:nvPr/>
        </p:nvSpPr>
        <p:spPr>
          <a:xfrm>
            <a:off x="6972350" y="1493950"/>
            <a:ext cx="1354800" cy="14724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4" name="Google Shape;294;p34"/>
          <p:cNvPicPr preferRelativeResize="0"/>
          <p:nvPr/>
        </p:nvPicPr>
        <p:blipFill rotWithShape="1">
          <a:blip r:embed="rId6">
            <a:alphaModFix/>
          </a:blip>
          <a:srcRect b="0" l="0" r="0" t="0"/>
          <a:stretch/>
        </p:blipFill>
        <p:spPr>
          <a:xfrm>
            <a:off x="7509825" y="-7"/>
            <a:ext cx="1634174" cy="639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298" name="Shape 298"/>
        <p:cNvGrpSpPr/>
        <p:nvPr/>
      </p:nvGrpSpPr>
      <p:grpSpPr>
        <a:xfrm>
          <a:off x="0" y="0"/>
          <a:ext cx="0" cy="0"/>
          <a:chOff x="0" y="0"/>
          <a:chExt cx="0" cy="0"/>
        </a:xfrm>
      </p:grpSpPr>
      <p:sp>
        <p:nvSpPr>
          <p:cNvPr id="299" name="Google Shape;299;p35"/>
          <p:cNvSpPr txBox="1"/>
          <p:nvPr/>
        </p:nvSpPr>
        <p:spPr>
          <a:xfrm>
            <a:off x="0" y="1197250"/>
            <a:ext cx="9144000" cy="277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Proceso de configuración del path del sistema operativo hacia la carpeta de los binarios de MongoDB</a:t>
            </a:r>
            <a:endParaRPr i="1" sz="3600">
              <a:solidFill>
                <a:srgbClr val="121212"/>
              </a:solidFill>
              <a:latin typeface="Anton"/>
              <a:ea typeface="Anton"/>
              <a:cs typeface="Anton"/>
              <a:sym typeface="Anton"/>
            </a:endParaRPr>
          </a:p>
          <a:p>
            <a:pPr indent="0" lvl="0" marL="0" rtl="0" algn="ctr">
              <a:spcBef>
                <a:spcPts val="0"/>
              </a:spcBef>
              <a:spcAft>
                <a:spcPts val="0"/>
              </a:spcAft>
              <a:buNone/>
            </a:pPr>
            <a:r>
              <a:t/>
            </a:r>
            <a:endParaRPr i="1" sz="3600">
              <a:solidFill>
                <a:srgbClr val="121212"/>
              </a:solidFill>
              <a:latin typeface="Anton"/>
              <a:ea typeface="Anton"/>
              <a:cs typeface="Anton"/>
              <a:sym typeface="Anton"/>
            </a:endParaRPr>
          </a:p>
          <a:p>
            <a:pPr indent="0" lvl="0" marL="0" rtl="0" algn="ctr">
              <a:spcBef>
                <a:spcPts val="0"/>
              </a:spcBef>
              <a:spcAft>
                <a:spcPts val="0"/>
              </a:spcAft>
              <a:buNone/>
            </a:pPr>
            <a:r>
              <a:rPr i="1" lang="en-GB" sz="3600" u="sng">
                <a:solidFill>
                  <a:srgbClr val="0000FF"/>
                </a:solidFill>
                <a:latin typeface="Anton"/>
                <a:ea typeface="Anton"/>
                <a:cs typeface="Anton"/>
                <a:sym typeface="Anton"/>
              </a:rPr>
              <a:t>C:\Program Files\MongoDB\Server\4.4</a:t>
            </a:r>
            <a:endParaRPr i="1" sz="3600" u="sng">
              <a:solidFill>
                <a:srgbClr val="0000FF"/>
              </a:solidFill>
              <a:latin typeface="Anton"/>
              <a:ea typeface="Anton"/>
              <a:cs typeface="Anton"/>
              <a:sym typeface="Anton"/>
            </a:endParaRPr>
          </a:p>
        </p:txBody>
      </p:sp>
      <p:pic>
        <p:nvPicPr>
          <p:cNvPr id="300" name="Google Shape;300;p35"/>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04" name="Shape 304"/>
        <p:cNvGrpSpPr/>
        <p:nvPr/>
      </p:nvGrpSpPr>
      <p:grpSpPr>
        <a:xfrm>
          <a:off x="0" y="0"/>
          <a:ext cx="0" cy="0"/>
          <a:chOff x="0" y="0"/>
          <a:chExt cx="0" cy="0"/>
        </a:xfrm>
      </p:grpSpPr>
      <p:pic>
        <p:nvPicPr>
          <p:cNvPr id="305" name="Google Shape;305;p36"/>
          <p:cNvPicPr preferRelativeResize="0"/>
          <p:nvPr/>
        </p:nvPicPr>
        <p:blipFill>
          <a:blip r:embed="rId3">
            <a:alphaModFix/>
          </a:blip>
          <a:stretch>
            <a:fillRect/>
          </a:stretch>
        </p:blipFill>
        <p:spPr>
          <a:xfrm>
            <a:off x="356650" y="152800"/>
            <a:ext cx="8430697" cy="4837901"/>
          </a:xfrm>
          <a:prstGeom prst="rect">
            <a:avLst/>
          </a:prstGeom>
          <a:noFill/>
          <a:ln>
            <a:noFill/>
          </a:ln>
        </p:spPr>
      </p:pic>
      <p:pic>
        <p:nvPicPr>
          <p:cNvPr id="306" name="Google Shape;306;p36"/>
          <p:cNvPicPr preferRelativeResize="0"/>
          <p:nvPr/>
        </p:nvPicPr>
        <p:blipFill>
          <a:blip r:embed="rId4">
            <a:alphaModFix/>
          </a:blip>
          <a:stretch>
            <a:fillRect/>
          </a:stretch>
        </p:blipFill>
        <p:spPr>
          <a:xfrm>
            <a:off x="7567925" y="4659625"/>
            <a:ext cx="1186526" cy="330675"/>
          </a:xfrm>
          <a:prstGeom prst="rect">
            <a:avLst/>
          </a:prstGeom>
          <a:noFill/>
          <a:ln>
            <a:noFill/>
          </a:ln>
        </p:spPr>
      </p:pic>
      <p:pic>
        <p:nvPicPr>
          <p:cNvPr id="307" name="Google Shape;307;p36"/>
          <p:cNvPicPr preferRelativeResize="0"/>
          <p:nvPr/>
        </p:nvPicPr>
        <p:blipFill>
          <a:blip r:embed="rId5">
            <a:alphaModFix/>
          </a:blip>
          <a:stretch>
            <a:fillRect/>
          </a:stretch>
        </p:blipFill>
        <p:spPr>
          <a:xfrm rot="-1528443">
            <a:off x="1538823" y="2842122"/>
            <a:ext cx="1186525" cy="922853"/>
          </a:xfrm>
          <a:prstGeom prst="rect">
            <a:avLst/>
          </a:prstGeom>
          <a:noFill/>
          <a:ln>
            <a:noFill/>
          </a:ln>
        </p:spPr>
      </p:pic>
      <p:pic>
        <p:nvPicPr>
          <p:cNvPr id="308" name="Google Shape;308;p36"/>
          <p:cNvPicPr preferRelativeResize="0"/>
          <p:nvPr/>
        </p:nvPicPr>
        <p:blipFill>
          <a:blip r:embed="rId5">
            <a:alphaModFix/>
          </a:blip>
          <a:stretch>
            <a:fillRect/>
          </a:stretch>
        </p:blipFill>
        <p:spPr>
          <a:xfrm rot="-4152858">
            <a:off x="5439719" y="3924522"/>
            <a:ext cx="1005734" cy="782231"/>
          </a:xfrm>
          <a:prstGeom prst="rect">
            <a:avLst/>
          </a:prstGeom>
          <a:noFill/>
          <a:ln>
            <a:noFill/>
          </a:ln>
        </p:spPr>
      </p:pic>
      <p:sp>
        <p:nvSpPr>
          <p:cNvPr id="309" name="Google Shape;309;p36"/>
          <p:cNvSpPr/>
          <p:nvPr/>
        </p:nvSpPr>
        <p:spPr>
          <a:xfrm>
            <a:off x="3173350" y="2873150"/>
            <a:ext cx="2208900" cy="1140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0" name="Google Shape;310;p36"/>
          <p:cNvPicPr preferRelativeResize="0"/>
          <p:nvPr/>
        </p:nvPicPr>
        <p:blipFill>
          <a:blip r:embed="rId5">
            <a:alphaModFix/>
          </a:blip>
          <a:stretch>
            <a:fillRect/>
          </a:stretch>
        </p:blipFill>
        <p:spPr>
          <a:xfrm rot="1654467">
            <a:off x="6896947" y="294797"/>
            <a:ext cx="1186524" cy="922852"/>
          </a:xfrm>
          <a:prstGeom prst="rect">
            <a:avLst/>
          </a:prstGeom>
          <a:noFill/>
          <a:ln>
            <a:noFill/>
          </a:ln>
        </p:spPr>
      </p:pic>
      <p:pic>
        <p:nvPicPr>
          <p:cNvPr id="311" name="Google Shape;311;p36"/>
          <p:cNvPicPr preferRelativeResize="0"/>
          <p:nvPr/>
        </p:nvPicPr>
        <p:blipFill>
          <a:blip r:embed="rId5">
            <a:alphaModFix/>
          </a:blip>
          <a:stretch>
            <a:fillRect/>
          </a:stretch>
        </p:blipFill>
        <p:spPr>
          <a:xfrm rot="-4152858">
            <a:off x="6473569" y="2756322"/>
            <a:ext cx="1005734" cy="782231"/>
          </a:xfrm>
          <a:prstGeom prst="rect">
            <a:avLst/>
          </a:prstGeom>
          <a:noFill/>
          <a:ln>
            <a:noFill/>
          </a:ln>
        </p:spPr>
      </p:pic>
      <p:sp>
        <p:nvSpPr>
          <p:cNvPr id="312" name="Google Shape;312;p36"/>
          <p:cNvSpPr txBox="1"/>
          <p:nvPr/>
        </p:nvSpPr>
        <p:spPr>
          <a:xfrm>
            <a:off x="2223000" y="3356963"/>
            <a:ext cx="373200" cy="554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rgbClr val="FF0000"/>
                </a:solidFill>
              </a:rPr>
              <a:t>2</a:t>
            </a:r>
            <a:endParaRPr b="1" sz="2400">
              <a:solidFill>
                <a:srgbClr val="FF0000"/>
              </a:solidFill>
            </a:endParaRPr>
          </a:p>
        </p:txBody>
      </p:sp>
      <p:sp>
        <p:nvSpPr>
          <p:cNvPr id="313" name="Google Shape;313;p36"/>
          <p:cNvSpPr txBox="1"/>
          <p:nvPr/>
        </p:nvSpPr>
        <p:spPr>
          <a:xfrm>
            <a:off x="5610375" y="4547913"/>
            <a:ext cx="373200" cy="554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rgbClr val="FF0000"/>
                </a:solidFill>
              </a:rPr>
              <a:t>3</a:t>
            </a:r>
            <a:endParaRPr b="1" sz="2400">
              <a:solidFill>
                <a:srgbClr val="FF0000"/>
              </a:solidFill>
            </a:endParaRPr>
          </a:p>
        </p:txBody>
      </p:sp>
      <p:sp>
        <p:nvSpPr>
          <p:cNvPr id="314" name="Google Shape;314;p36"/>
          <p:cNvSpPr txBox="1"/>
          <p:nvPr/>
        </p:nvSpPr>
        <p:spPr>
          <a:xfrm>
            <a:off x="6706900" y="384863"/>
            <a:ext cx="373200" cy="554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rgbClr val="FF0000"/>
                </a:solidFill>
              </a:rPr>
              <a:t>4</a:t>
            </a:r>
            <a:endParaRPr b="1" sz="2400">
              <a:solidFill>
                <a:srgbClr val="FF0000"/>
              </a:solidFill>
            </a:endParaRPr>
          </a:p>
        </p:txBody>
      </p:sp>
      <p:sp>
        <p:nvSpPr>
          <p:cNvPr id="315" name="Google Shape;315;p36"/>
          <p:cNvSpPr txBox="1"/>
          <p:nvPr/>
        </p:nvSpPr>
        <p:spPr>
          <a:xfrm>
            <a:off x="6994100" y="3512513"/>
            <a:ext cx="373200" cy="554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rgbClr val="FF0000"/>
                </a:solidFill>
              </a:rPr>
              <a:t>5</a:t>
            </a:r>
            <a:endParaRPr b="1" sz="2400">
              <a:solidFill>
                <a:srgbClr val="FF0000"/>
              </a:solidFill>
            </a:endParaRPr>
          </a:p>
        </p:txBody>
      </p:sp>
      <p:pic>
        <p:nvPicPr>
          <p:cNvPr id="316" name="Google Shape;316;p36"/>
          <p:cNvPicPr preferRelativeResize="0"/>
          <p:nvPr/>
        </p:nvPicPr>
        <p:blipFill>
          <a:blip r:embed="rId5">
            <a:alphaModFix/>
          </a:blip>
          <a:stretch>
            <a:fillRect/>
          </a:stretch>
        </p:blipFill>
        <p:spPr>
          <a:xfrm rot="9492040">
            <a:off x="166798" y="3776035"/>
            <a:ext cx="1186525" cy="922853"/>
          </a:xfrm>
          <a:prstGeom prst="rect">
            <a:avLst/>
          </a:prstGeom>
          <a:noFill/>
          <a:ln>
            <a:noFill/>
          </a:ln>
        </p:spPr>
      </p:pic>
      <p:sp>
        <p:nvSpPr>
          <p:cNvPr id="317" name="Google Shape;317;p36"/>
          <p:cNvSpPr txBox="1"/>
          <p:nvPr/>
        </p:nvSpPr>
        <p:spPr>
          <a:xfrm>
            <a:off x="436225" y="3512513"/>
            <a:ext cx="373200" cy="554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rgbClr val="FF0000"/>
                </a:solidFill>
              </a:rPr>
              <a:t>1</a:t>
            </a:r>
            <a:endParaRPr b="1" sz="2400">
              <a:solidFill>
                <a:srgbClr val="FF0000"/>
              </a:solidFill>
            </a:endParaRPr>
          </a:p>
        </p:txBody>
      </p:sp>
      <p:sp>
        <p:nvSpPr>
          <p:cNvPr id="318" name="Google Shape;318;p36"/>
          <p:cNvSpPr txBox="1"/>
          <p:nvPr/>
        </p:nvSpPr>
        <p:spPr>
          <a:xfrm>
            <a:off x="1220625" y="3886950"/>
            <a:ext cx="3717900" cy="677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rgbClr val="3CEFAB"/>
                </a:solidFill>
              </a:rPr>
              <a:t>Buscar ‘editar variables de entorno’ y ejecutar</a:t>
            </a:r>
            <a:endParaRPr b="1" sz="1600">
              <a:solidFill>
                <a:srgbClr val="3CEFAB"/>
              </a:solidFill>
            </a:endParaRPr>
          </a:p>
        </p:txBody>
      </p:sp>
      <p:pic>
        <p:nvPicPr>
          <p:cNvPr id="319" name="Google Shape;319;p36"/>
          <p:cNvPicPr preferRelativeResize="0"/>
          <p:nvPr/>
        </p:nvPicPr>
        <p:blipFill>
          <a:blip r:embed="rId5">
            <a:alphaModFix/>
          </a:blip>
          <a:stretch>
            <a:fillRect/>
          </a:stretch>
        </p:blipFill>
        <p:spPr>
          <a:xfrm rot="1654558">
            <a:off x="2647841" y="2746711"/>
            <a:ext cx="525842" cy="409005"/>
          </a:xfrm>
          <a:prstGeom prst="rect">
            <a:avLst/>
          </a:prstGeom>
          <a:noFill/>
          <a:ln>
            <a:noFill/>
          </a:ln>
        </p:spPr>
      </p:pic>
      <p:pic>
        <p:nvPicPr>
          <p:cNvPr id="320" name="Google Shape;320;p36"/>
          <p:cNvPicPr preferRelativeResize="0"/>
          <p:nvPr/>
        </p:nvPicPr>
        <p:blipFill rotWithShape="1">
          <a:blip r:embed="rId6">
            <a:alphaModFix/>
          </a:blip>
          <a:srcRect b="0" l="0" r="0" t="0"/>
          <a:stretch/>
        </p:blipFill>
        <p:spPr>
          <a:xfrm>
            <a:off x="7509825" y="-7"/>
            <a:ext cx="1634174" cy="639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7"/>
          <p:cNvSpPr txBox="1"/>
          <p:nvPr/>
        </p:nvSpPr>
        <p:spPr>
          <a:xfrm>
            <a:off x="1435325" y="91375"/>
            <a:ext cx="6192900" cy="122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2600">
                <a:latin typeface="Anton"/>
                <a:ea typeface="Anton"/>
                <a:cs typeface="Anton"/>
                <a:sym typeface="Anton"/>
              </a:rPr>
              <a:t>MongoDB Server y MongoDB Client CLI</a:t>
            </a:r>
            <a:endParaRPr i="1" sz="2600">
              <a:latin typeface="Anton"/>
              <a:ea typeface="Anton"/>
              <a:cs typeface="Anton"/>
              <a:sym typeface="Anton"/>
            </a:endParaRPr>
          </a:p>
          <a:p>
            <a:pPr indent="0" lvl="0" marL="0" rtl="0" algn="ctr">
              <a:spcBef>
                <a:spcPts val="0"/>
              </a:spcBef>
              <a:spcAft>
                <a:spcPts val="0"/>
              </a:spcAft>
              <a:buNone/>
            </a:pPr>
            <a:r>
              <a:rPr i="1" lang="en-GB" sz="2600">
                <a:latin typeface="Anton"/>
                <a:ea typeface="Anton"/>
                <a:cs typeface="Anton"/>
                <a:sym typeface="Anton"/>
              </a:rPr>
              <a:t>Pasos para la puesta en marcha</a:t>
            </a:r>
            <a:endParaRPr i="1" sz="2600">
              <a:latin typeface="Anton"/>
              <a:ea typeface="Anton"/>
              <a:cs typeface="Anton"/>
              <a:sym typeface="Anton"/>
            </a:endParaRPr>
          </a:p>
        </p:txBody>
      </p:sp>
      <p:pic>
        <p:nvPicPr>
          <p:cNvPr id="326" name="Google Shape;326;p37"/>
          <p:cNvPicPr preferRelativeResize="0"/>
          <p:nvPr/>
        </p:nvPicPr>
        <p:blipFill>
          <a:blip r:embed="rId3">
            <a:alphaModFix/>
          </a:blip>
          <a:stretch>
            <a:fillRect/>
          </a:stretch>
        </p:blipFill>
        <p:spPr>
          <a:xfrm>
            <a:off x="7628225" y="15175"/>
            <a:ext cx="1186525" cy="1186525"/>
          </a:xfrm>
          <a:prstGeom prst="rect">
            <a:avLst/>
          </a:prstGeom>
          <a:noFill/>
          <a:ln>
            <a:noFill/>
          </a:ln>
        </p:spPr>
      </p:pic>
      <p:pic>
        <p:nvPicPr>
          <p:cNvPr id="327" name="Google Shape;327;p37"/>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328" name="Google Shape;328;p37"/>
          <p:cNvSpPr txBox="1"/>
          <p:nvPr/>
        </p:nvSpPr>
        <p:spPr>
          <a:xfrm>
            <a:off x="286975" y="1144400"/>
            <a:ext cx="8704500" cy="29259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Helvetica Neue Light"/>
              <a:buAutoNum type="arabicPeriod"/>
            </a:pPr>
            <a:r>
              <a:rPr lang="en-GB" sz="2000">
                <a:solidFill>
                  <a:schemeClr val="dk1"/>
                </a:solidFill>
                <a:highlight>
                  <a:srgbClr val="FFFFFF"/>
                </a:highlight>
                <a:latin typeface="Helvetica Neue Light"/>
                <a:ea typeface="Helvetica Neue Light"/>
                <a:cs typeface="Helvetica Neue Light"/>
                <a:sym typeface="Helvetica Neue Light"/>
              </a:rPr>
              <a:t>Creamos una carpeta llamada -por ejemplo- </a:t>
            </a:r>
            <a:r>
              <a:rPr i="1" lang="en-GB" sz="2000">
                <a:solidFill>
                  <a:schemeClr val="dk1"/>
                </a:solidFill>
                <a:highlight>
                  <a:srgbClr val="FFFFFF"/>
                </a:highlight>
                <a:latin typeface="Helvetica Neue Light"/>
                <a:ea typeface="Helvetica Neue Light"/>
                <a:cs typeface="Helvetica Neue Light"/>
                <a:sym typeface="Helvetica Neue Light"/>
              </a:rPr>
              <a:t>miBaseMongo</a:t>
            </a:r>
            <a:endParaRPr i="1"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Font typeface="Helvetica Neue Light"/>
              <a:buAutoNum type="arabicPeriod"/>
            </a:pPr>
            <a:r>
              <a:rPr lang="en-GB" sz="2000">
                <a:solidFill>
                  <a:schemeClr val="dk1"/>
                </a:solidFill>
                <a:highlight>
                  <a:srgbClr val="FFFFFF"/>
                </a:highlight>
                <a:latin typeface="Helvetica Neue Light"/>
                <a:ea typeface="Helvetica Neue Light"/>
                <a:cs typeface="Helvetica Neue Light"/>
                <a:sym typeface="Helvetica Neue Light"/>
              </a:rPr>
              <a:t>Ejecutamos en la consola el siguiente comando:</a:t>
            </a:r>
            <a:endParaRPr sz="2000">
              <a:solidFill>
                <a:schemeClr val="dk1"/>
              </a:solidFill>
              <a:highlight>
                <a:srgbClr val="FFFFFF"/>
              </a:highlight>
              <a:latin typeface="Helvetica Neue Light"/>
              <a:ea typeface="Helvetica Neue Light"/>
              <a:cs typeface="Helvetica Neue Light"/>
              <a:sym typeface="Helvetica Neue Light"/>
            </a:endParaRPr>
          </a:p>
          <a:p>
            <a:pPr indent="457200" lvl="0" marL="457200" rtl="0" algn="l">
              <a:lnSpc>
                <a:spcPct val="115000"/>
              </a:lnSpc>
              <a:spcBef>
                <a:spcPts val="0"/>
              </a:spcBef>
              <a:spcAft>
                <a:spcPts val="0"/>
              </a:spcAft>
              <a:buNone/>
            </a:pPr>
            <a:r>
              <a:rPr b="1" lang="en-GB" sz="2000">
                <a:solidFill>
                  <a:schemeClr val="dk1"/>
                </a:solidFill>
                <a:highlight>
                  <a:srgbClr val="FFFFFF"/>
                </a:highlight>
                <a:latin typeface="Helvetica Neue"/>
                <a:ea typeface="Helvetica Neue"/>
                <a:cs typeface="Helvetica Neue"/>
                <a:sym typeface="Helvetica Neue"/>
              </a:rPr>
              <a:t>mongod --dbpath “ruta/hacia/la/carpeta/</a:t>
            </a:r>
            <a:r>
              <a:rPr b="1" lang="en-GB" sz="2000">
                <a:solidFill>
                  <a:schemeClr val="dk1"/>
                </a:solidFill>
                <a:highlight>
                  <a:schemeClr val="lt1"/>
                </a:highlight>
                <a:latin typeface="Helvetica Neue"/>
                <a:ea typeface="Helvetica Neue"/>
                <a:cs typeface="Helvetica Neue"/>
                <a:sym typeface="Helvetica Neue"/>
              </a:rPr>
              <a:t>miBaseMongo”</a:t>
            </a:r>
            <a:endParaRPr b="1" sz="2000">
              <a:solidFill>
                <a:schemeClr val="dk1"/>
              </a:solidFill>
              <a:highlight>
                <a:schemeClr val="lt1"/>
              </a:highlight>
              <a:latin typeface="Helvetica Neue"/>
              <a:ea typeface="Helvetica Neue"/>
              <a:cs typeface="Helvetica Neue"/>
              <a:sym typeface="Helvetica Neue"/>
            </a:endParaRPr>
          </a:p>
          <a:p>
            <a:pPr indent="-355600" lvl="0" marL="457200" rtl="0" algn="l">
              <a:lnSpc>
                <a:spcPct val="115000"/>
              </a:lnSpc>
              <a:spcBef>
                <a:spcPts val="0"/>
              </a:spcBef>
              <a:spcAft>
                <a:spcPts val="0"/>
              </a:spcAft>
              <a:buSzPts val="2000"/>
              <a:buFont typeface="Helvetica Neue Light"/>
              <a:buAutoNum type="arabicPeriod"/>
            </a:pPr>
            <a:r>
              <a:rPr lang="en-GB" sz="2000">
                <a:solidFill>
                  <a:schemeClr val="dk1"/>
                </a:solidFill>
                <a:highlight>
                  <a:schemeClr val="lt1"/>
                </a:highlight>
                <a:latin typeface="Helvetica Neue Light"/>
                <a:ea typeface="Helvetica Neue Light"/>
                <a:cs typeface="Helvetica Neue Light"/>
                <a:sym typeface="Helvetica Neue Light"/>
              </a:rPr>
              <a:t>Verificamos que el motor de base de datos se inicie. Este </a:t>
            </a:r>
            <a:r>
              <a:rPr lang="en-GB" sz="2000">
                <a:solidFill>
                  <a:schemeClr val="dk1"/>
                </a:solidFill>
                <a:highlight>
                  <a:schemeClr val="lt1"/>
                </a:highlight>
                <a:latin typeface="Helvetica Neue Light"/>
                <a:ea typeface="Helvetica Neue Light"/>
                <a:cs typeface="Helvetica Neue Light"/>
                <a:sym typeface="Helvetica Neue Light"/>
              </a:rPr>
              <a:t>escuchará</a:t>
            </a:r>
            <a:r>
              <a:rPr lang="en-GB" sz="2000">
                <a:solidFill>
                  <a:schemeClr val="dk1"/>
                </a:solidFill>
                <a:highlight>
                  <a:schemeClr val="lt1"/>
                </a:highlight>
                <a:latin typeface="Helvetica Neue Light"/>
                <a:ea typeface="Helvetica Neue Light"/>
                <a:cs typeface="Helvetica Neue Light"/>
                <a:sym typeface="Helvetica Neue Light"/>
              </a:rPr>
              <a:t> peticiones de clientes en </a:t>
            </a:r>
            <a:r>
              <a:rPr b="1" lang="en-GB" sz="2000">
                <a:solidFill>
                  <a:schemeClr val="dk1"/>
                </a:solidFill>
                <a:highlight>
                  <a:schemeClr val="lt1"/>
                </a:highlight>
                <a:latin typeface="Helvetica Neue"/>
                <a:ea typeface="Helvetica Neue"/>
                <a:cs typeface="Helvetica Neue"/>
                <a:sym typeface="Helvetica Neue"/>
              </a:rPr>
              <a:t>localhost puerto 27017</a:t>
            </a:r>
            <a:r>
              <a:rPr lang="en-GB" sz="2000">
                <a:solidFill>
                  <a:schemeClr val="dk1"/>
                </a:solidFill>
                <a:highlight>
                  <a:schemeClr val="lt1"/>
                </a:highlight>
                <a:latin typeface="Helvetica Neue Light"/>
                <a:ea typeface="Helvetica Neue Light"/>
                <a:cs typeface="Helvetica Neue Light"/>
                <a:sym typeface="Helvetica Neue Light"/>
              </a:rPr>
              <a:t>.</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Font typeface="Helvetica Neue Light"/>
              <a:buAutoNum type="arabicPeriod"/>
            </a:pPr>
            <a:r>
              <a:rPr lang="en-GB" sz="2000">
                <a:solidFill>
                  <a:schemeClr val="dk1"/>
                </a:solidFill>
                <a:highlight>
                  <a:srgbClr val="FFFFFF"/>
                </a:highlight>
                <a:latin typeface="Helvetica Neue Light"/>
                <a:ea typeface="Helvetica Neue Light"/>
                <a:cs typeface="Helvetica Neue Light"/>
                <a:sym typeface="Helvetica Neue Light"/>
              </a:rPr>
              <a:t>Abrimos otra consola y ejecutamos el comando: </a:t>
            </a:r>
            <a:r>
              <a:rPr b="1" lang="en-GB" sz="2000">
                <a:solidFill>
                  <a:schemeClr val="dk1"/>
                </a:solidFill>
                <a:highlight>
                  <a:srgbClr val="FFFFFF"/>
                </a:highlight>
                <a:latin typeface="Helvetica Neue"/>
                <a:ea typeface="Helvetica Neue"/>
                <a:cs typeface="Helvetica Neue"/>
                <a:sym typeface="Helvetica Neue"/>
              </a:rPr>
              <a:t>mongo</a:t>
            </a:r>
            <a:endParaRPr b="1" sz="2000">
              <a:solidFill>
                <a:schemeClr val="dk1"/>
              </a:solidFill>
              <a:highlight>
                <a:srgbClr val="FFFFFF"/>
              </a:highlight>
              <a:latin typeface="Helvetica Neue"/>
              <a:ea typeface="Helvetica Neue"/>
              <a:cs typeface="Helvetica Neue"/>
              <a:sym typeface="Helvetica Neue"/>
            </a:endParaRPr>
          </a:p>
          <a:p>
            <a:pPr indent="-355600" lvl="0" marL="457200" rtl="0" algn="l">
              <a:lnSpc>
                <a:spcPct val="115000"/>
              </a:lnSpc>
              <a:spcBef>
                <a:spcPts val="0"/>
              </a:spcBef>
              <a:spcAft>
                <a:spcPts val="0"/>
              </a:spcAft>
              <a:buSzPts val="2000"/>
              <a:buFont typeface="Helvetica Neue Light"/>
              <a:buAutoNum type="arabicPeriod"/>
            </a:pPr>
            <a:r>
              <a:rPr lang="en-GB" sz="2000">
                <a:solidFill>
                  <a:schemeClr val="dk1"/>
                </a:solidFill>
                <a:highlight>
                  <a:srgbClr val="FFFFFF"/>
                </a:highlight>
                <a:latin typeface="Helvetica Neue Light"/>
                <a:ea typeface="Helvetica Neue Light"/>
                <a:cs typeface="Helvetica Neue Light"/>
                <a:sym typeface="Helvetica Neue Light"/>
              </a:rPr>
              <a:t>En este caso se abre el cliente que se conectará al servicio de base de datos iniciado anteriormente.</a:t>
            </a:r>
            <a:endParaRPr i="1" sz="2000">
              <a:solidFill>
                <a:schemeClr val="dk1"/>
              </a:solidFill>
              <a:highlight>
                <a:srgbClr val="FFFFFF"/>
              </a:highlight>
              <a:latin typeface="Helvetica Neue Light"/>
              <a:ea typeface="Helvetica Neue Light"/>
              <a:cs typeface="Helvetica Neue Light"/>
              <a:sym typeface="Helvetica Neue Light"/>
            </a:endParaRPr>
          </a:p>
        </p:txBody>
      </p:sp>
      <p:sp>
        <p:nvSpPr>
          <p:cNvPr id="329" name="Google Shape;329;p37"/>
          <p:cNvSpPr txBox="1"/>
          <p:nvPr/>
        </p:nvSpPr>
        <p:spPr>
          <a:xfrm>
            <a:off x="372150" y="4132625"/>
            <a:ext cx="8704500" cy="76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i="1" lang="en-GB" sz="2000">
                <a:solidFill>
                  <a:schemeClr val="dk1"/>
                </a:solidFill>
                <a:highlight>
                  <a:srgbClr val="FFFFFF"/>
                </a:highlight>
                <a:latin typeface="Helvetica Neue"/>
                <a:ea typeface="Helvetica Neue"/>
                <a:cs typeface="Helvetica Neue"/>
                <a:sym typeface="Helvetica Neue"/>
              </a:rPr>
              <a:t>Ambas consolas quedarán bloqueadas ejecutando sus procesos.</a:t>
            </a:r>
            <a:endParaRPr b="1" i="1" sz="2000">
              <a:solidFill>
                <a:schemeClr val="dk1"/>
              </a:solidFill>
              <a:highlight>
                <a:srgbClr val="FFFFFF"/>
              </a:highlight>
              <a:latin typeface="Helvetica Neue"/>
              <a:ea typeface="Helvetica Neue"/>
              <a:cs typeface="Helvetica Neue"/>
              <a:sym typeface="Helvetica Neue"/>
            </a:endParaRPr>
          </a:p>
          <a:p>
            <a:pPr indent="0" lvl="0" marL="0" rtl="0" algn="l">
              <a:lnSpc>
                <a:spcPct val="115000"/>
              </a:lnSpc>
              <a:spcBef>
                <a:spcPts val="0"/>
              </a:spcBef>
              <a:spcAft>
                <a:spcPts val="0"/>
              </a:spcAft>
              <a:buNone/>
            </a:pPr>
            <a:r>
              <a:rPr i="1" lang="en-GB" sz="2000">
                <a:solidFill>
                  <a:schemeClr val="dk1"/>
                </a:solidFill>
                <a:highlight>
                  <a:srgbClr val="FFFFFF"/>
                </a:highlight>
                <a:latin typeface="Helvetica Neue Light"/>
                <a:ea typeface="Helvetica Neue Light"/>
                <a:cs typeface="Helvetica Neue Light"/>
                <a:sym typeface="Helvetica Neue Light"/>
              </a:rPr>
              <a:t>Si queremos salir, lo hacemos con </a:t>
            </a:r>
            <a:r>
              <a:rPr b="1" i="1" lang="en-GB" sz="2000">
                <a:solidFill>
                  <a:srgbClr val="9900FF"/>
                </a:solidFill>
                <a:highlight>
                  <a:srgbClr val="FFFFFF"/>
                </a:highlight>
                <a:latin typeface="Helvetica Neue"/>
                <a:ea typeface="Helvetica Neue"/>
                <a:cs typeface="Helvetica Neue"/>
                <a:sym typeface="Helvetica Neue"/>
              </a:rPr>
              <a:t>Control-C</a:t>
            </a:r>
            <a:r>
              <a:rPr i="1" lang="en-GB" sz="2000">
                <a:solidFill>
                  <a:schemeClr val="dk1"/>
                </a:solidFill>
                <a:highlight>
                  <a:srgbClr val="FFFFFF"/>
                </a:highlight>
                <a:latin typeface="Helvetica Neue Light"/>
                <a:ea typeface="Helvetica Neue Light"/>
                <a:cs typeface="Helvetica Neue Light"/>
                <a:sym typeface="Helvetica Neue Light"/>
              </a:rPr>
              <a:t>.</a:t>
            </a:r>
            <a:endParaRPr i="1" sz="2000">
              <a:solidFill>
                <a:schemeClr val="dk1"/>
              </a:solidFill>
              <a:highlight>
                <a:srgbClr val="FFFFFF"/>
              </a:highlight>
              <a:latin typeface="Helvetica Neue Light"/>
              <a:ea typeface="Helvetica Neue Light"/>
              <a:cs typeface="Helvetica Neue Light"/>
              <a:sym typeface="Helvetica Neue Light"/>
            </a:endParaRPr>
          </a:p>
        </p:txBody>
      </p:sp>
      <p:pic>
        <p:nvPicPr>
          <p:cNvPr id="330" name="Google Shape;330;p37"/>
          <p:cNvPicPr preferRelativeResize="0"/>
          <p:nvPr/>
        </p:nvPicPr>
        <p:blipFill>
          <a:blip r:embed="rId5">
            <a:alphaModFix/>
          </a:blip>
          <a:stretch>
            <a:fillRect/>
          </a:stretch>
        </p:blipFill>
        <p:spPr>
          <a:xfrm>
            <a:off x="372150" y="82400"/>
            <a:ext cx="1402775" cy="1052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38"/>
          <p:cNvPicPr preferRelativeResize="0"/>
          <p:nvPr/>
        </p:nvPicPr>
        <p:blipFill>
          <a:blip r:embed="rId3">
            <a:alphaModFix/>
          </a:blip>
          <a:stretch>
            <a:fillRect/>
          </a:stretch>
        </p:blipFill>
        <p:spPr>
          <a:xfrm>
            <a:off x="371862" y="592350"/>
            <a:ext cx="8400275" cy="4476874"/>
          </a:xfrm>
          <a:prstGeom prst="rect">
            <a:avLst/>
          </a:prstGeom>
          <a:noFill/>
          <a:ln>
            <a:noFill/>
          </a:ln>
          <a:effectLst>
            <a:outerShdw blurRad="57150" rotWithShape="0" algn="bl" dir="5400000" dist="19050">
              <a:srgbClr val="000000">
                <a:alpha val="50000"/>
              </a:srgbClr>
            </a:outerShdw>
          </a:effectLst>
        </p:spPr>
      </p:pic>
      <p:sp>
        <p:nvSpPr>
          <p:cNvPr id="336" name="Google Shape;336;p38"/>
          <p:cNvSpPr txBox="1"/>
          <p:nvPr/>
        </p:nvSpPr>
        <p:spPr>
          <a:xfrm>
            <a:off x="176850" y="91375"/>
            <a:ext cx="8124600" cy="7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600">
                <a:latin typeface="Anton"/>
                <a:ea typeface="Anton"/>
                <a:cs typeface="Anton"/>
                <a:sym typeface="Anton"/>
              </a:rPr>
              <a:t>MongoDB: Procesos en la consola</a:t>
            </a:r>
            <a:endParaRPr i="1" sz="2600">
              <a:latin typeface="Anton"/>
              <a:ea typeface="Anton"/>
              <a:cs typeface="Anton"/>
              <a:sym typeface="Anton"/>
            </a:endParaRPr>
          </a:p>
        </p:txBody>
      </p:sp>
      <p:pic>
        <p:nvPicPr>
          <p:cNvPr id="337" name="Google Shape;337;p38"/>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338" name="Google Shape;338;p38"/>
          <p:cNvSpPr/>
          <p:nvPr/>
        </p:nvSpPr>
        <p:spPr>
          <a:xfrm rot="-2134558">
            <a:off x="4980833" y="1379832"/>
            <a:ext cx="730686" cy="381874"/>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8"/>
          <p:cNvSpPr/>
          <p:nvPr/>
        </p:nvSpPr>
        <p:spPr>
          <a:xfrm rot="-2134558">
            <a:off x="972883" y="2937307"/>
            <a:ext cx="730686" cy="381874"/>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8"/>
          <p:cNvSpPr/>
          <p:nvPr/>
        </p:nvSpPr>
        <p:spPr>
          <a:xfrm>
            <a:off x="373375" y="1877850"/>
            <a:ext cx="4599600" cy="136800"/>
          </a:xfrm>
          <a:prstGeom prst="roundRect">
            <a:avLst>
              <a:gd fmla="val 16667" name="adj"/>
            </a:avLst>
          </a:prstGeom>
          <a:noFill/>
          <a:ln cap="flat" cmpd="sng" w="9525">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8"/>
          <p:cNvSpPr/>
          <p:nvPr/>
        </p:nvSpPr>
        <p:spPr>
          <a:xfrm>
            <a:off x="373375" y="3391425"/>
            <a:ext cx="603900" cy="136800"/>
          </a:xfrm>
          <a:prstGeom prst="roundRect">
            <a:avLst>
              <a:gd fmla="val 16667" name="adj"/>
            </a:avLst>
          </a:prstGeom>
          <a:noFill/>
          <a:ln cap="flat" cmpd="sng" w="9525">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8"/>
          <p:cNvSpPr txBox="1"/>
          <p:nvPr/>
        </p:nvSpPr>
        <p:spPr>
          <a:xfrm>
            <a:off x="7278050" y="813175"/>
            <a:ext cx="1372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2400">
                <a:solidFill>
                  <a:srgbClr val="00FF00"/>
                </a:solidFill>
              </a:rPr>
              <a:t>Servidor</a:t>
            </a:r>
            <a:endParaRPr i="1" sz="3300">
              <a:solidFill>
                <a:srgbClr val="00FF00"/>
              </a:solidFill>
            </a:endParaRPr>
          </a:p>
        </p:txBody>
      </p:sp>
      <p:sp>
        <p:nvSpPr>
          <p:cNvPr id="343" name="Google Shape;343;p38"/>
          <p:cNvSpPr txBox="1"/>
          <p:nvPr/>
        </p:nvSpPr>
        <p:spPr>
          <a:xfrm>
            <a:off x="7006650" y="3095150"/>
            <a:ext cx="1747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2400">
                <a:solidFill>
                  <a:srgbClr val="00FF00"/>
                </a:solidFill>
              </a:rPr>
              <a:t>Cliente CLI</a:t>
            </a:r>
            <a:endParaRPr i="1" sz="3300">
              <a:solidFill>
                <a:srgbClr val="00FF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9"/>
          <p:cNvSpPr txBox="1"/>
          <p:nvPr/>
        </p:nvSpPr>
        <p:spPr>
          <a:xfrm>
            <a:off x="176850" y="91375"/>
            <a:ext cx="8124600" cy="7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600">
                <a:latin typeface="Anton"/>
                <a:ea typeface="Anton"/>
                <a:cs typeface="Anton"/>
                <a:sym typeface="Anton"/>
              </a:rPr>
              <a:t>MongoDB: Prueba del cliente CLI -&gt; primeras acciones</a:t>
            </a:r>
            <a:endParaRPr i="1" sz="2600">
              <a:latin typeface="Anton"/>
              <a:ea typeface="Anton"/>
              <a:cs typeface="Anton"/>
              <a:sym typeface="Anton"/>
            </a:endParaRPr>
          </a:p>
        </p:txBody>
      </p:sp>
      <p:pic>
        <p:nvPicPr>
          <p:cNvPr id="349" name="Google Shape;349;p39"/>
          <p:cNvPicPr preferRelativeResize="0"/>
          <p:nvPr/>
        </p:nvPicPr>
        <p:blipFill>
          <a:blip r:embed="rId3">
            <a:alphaModFix/>
          </a:blip>
          <a:stretch>
            <a:fillRect/>
          </a:stretch>
        </p:blipFill>
        <p:spPr>
          <a:xfrm>
            <a:off x="371850" y="592350"/>
            <a:ext cx="8382599" cy="4467459"/>
          </a:xfrm>
          <a:prstGeom prst="rect">
            <a:avLst/>
          </a:prstGeom>
          <a:noFill/>
          <a:ln>
            <a:noFill/>
          </a:ln>
          <a:effectLst>
            <a:outerShdw blurRad="57150" rotWithShape="0" algn="bl" dir="5400000" dist="19050">
              <a:srgbClr val="000000">
                <a:alpha val="50000"/>
              </a:srgbClr>
            </a:outerShdw>
          </a:effectLst>
        </p:spPr>
      </p:pic>
      <p:pic>
        <p:nvPicPr>
          <p:cNvPr id="350" name="Google Shape;350;p39"/>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351" name="Google Shape;351;p39"/>
          <p:cNvSpPr/>
          <p:nvPr/>
        </p:nvSpPr>
        <p:spPr>
          <a:xfrm>
            <a:off x="417300" y="1735150"/>
            <a:ext cx="1449000" cy="230400"/>
          </a:xfrm>
          <a:prstGeom prst="roundRect">
            <a:avLst>
              <a:gd fmla="val 16667" name="adj"/>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9"/>
          <p:cNvSpPr/>
          <p:nvPr/>
        </p:nvSpPr>
        <p:spPr>
          <a:xfrm>
            <a:off x="417300" y="2456550"/>
            <a:ext cx="549000" cy="167700"/>
          </a:xfrm>
          <a:prstGeom prst="roundRect">
            <a:avLst>
              <a:gd fmla="val 16667" name="adj"/>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9"/>
          <p:cNvSpPr/>
          <p:nvPr/>
        </p:nvSpPr>
        <p:spPr>
          <a:xfrm>
            <a:off x="417300" y="2775425"/>
            <a:ext cx="1186500" cy="230400"/>
          </a:xfrm>
          <a:prstGeom prst="roundRect">
            <a:avLst>
              <a:gd fmla="val 16667" name="adj"/>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9"/>
          <p:cNvSpPr/>
          <p:nvPr/>
        </p:nvSpPr>
        <p:spPr>
          <a:xfrm>
            <a:off x="417300" y="3476700"/>
            <a:ext cx="3962700" cy="230400"/>
          </a:xfrm>
          <a:prstGeom prst="roundRect">
            <a:avLst>
              <a:gd fmla="val 16667" name="adj"/>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9"/>
          <p:cNvSpPr/>
          <p:nvPr/>
        </p:nvSpPr>
        <p:spPr>
          <a:xfrm>
            <a:off x="417300" y="4123050"/>
            <a:ext cx="1679400" cy="230400"/>
          </a:xfrm>
          <a:prstGeom prst="roundRect">
            <a:avLst>
              <a:gd fmla="val 16667" name="adj"/>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9"/>
          <p:cNvSpPr/>
          <p:nvPr/>
        </p:nvSpPr>
        <p:spPr>
          <a:xfrm>
            <a:off x="417300" y="3157413"/>
            <a:ext cx="549000" cy="167700"/>
          </a:xfrm>
          <a:prstGeom prst="roundRect">
            <a:avLst>
              <a:gd fmla="val 16667" name="adj"/>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9"/>
          <p:cNvSpPr txBox="1"/>
          <p:nvPr/>
        </p:nvSpPr>
        <p:spPr>
          <a:xfrm>
            <a:off x="7278050" y="660775"/>
            <a:ext cx="1372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2400">
                <a:solidFill>
                  <a:srgbClr val="00FF00"/>
                </a:solidFill>
              </a:rPr>
              <a:t>Servidor</a:t>
            </a:r>
            <a:endParaRPr i="1" sz="3300">
              <a:solidFill>
                <a:srgbClr val="00FF00"/>
              </a:solidFill>
            </a:endParaRPr>
          </a:p>
        </p:txBody>
      </p:sp>
      <p:sp>
        <p:nvSpPr>
          <p:cNvPr id="358" name="Google Shape;358;p39"/>
          <p:cNvSpPr txBox="1"/>
          <p:nvPr/>
        </p:nvSpPr>
        <p:spPr>
          <a:xfrm>
            <a:off x="7006650" y="1658950"/>
            <a:ext cx="1747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2400">
                <a:solidFill>
                  <a:srgbClr val="00FF00"/>
                </a:solidFill>
              </a:rPr>
              <a:t>Cliente CLI</a:t>
            </a:r>
            <a:endParaRPr i="1" sz="3300">
              <a:solidFill>
                <a:srgbClr val="00FF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0"/>
          <p:cNvSpPr txBox="1"/>
          <p:nvPr/>
        </p:nvSpPr>
        <p:spPr>
          <a:xfrm>
            <a:off x="456000" y="1354100"/>
            <a:ext cx="8189400" cy="363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GB" sz="2000" u="sng">
                <a:solidFill>
                  <a:schemeClr val="dk1"/>
                </a:solidFill>
                <a:highlight>
                  <a:srgbClr val="FFFFFF"/>
                </a:highlight>
                <a:latin typeface="Helvetica Neue Light"/>
                <a:ea typeface="Helvetica Neue Light"/>
                <a:cs typeface="Helvetica Neue Light"/>
                <a:sym typeface="Helvetica Neue Light"/>
              </a:rPr>
              <a:t>Algunos comandos para iniciar la operación con la base de datos</a:t>
            </a:r>
            <a:r>
              <a:rPr i="1" lang="en-GB" sz="2000">
                <a:solidFill>
                  <a:schemeClr val="dk1"/>
                </a:solidFill>
                <a:highlight>
                  <a:srgbClr val="FFFFFF"/>
                </a:highlight>
                <a:latin typeface="Helvetica Neue Light"/>
                <a:ea typeface="Helvetica Neue Light"/>
                <a:cs typeface="Helvetica Neue Light"/>
                <a:sym typeface="Helvetica Neue Light"/>
              </a:rPr>
              <a:t>:</a:t>
            </a:r>
            <a:endParaRPr i="1"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Char char="●"/>
            </a:pPr>
            <a:r>
              <a:rPr b="1" lang="en-GB" sz="2000">
                <a:solidFill>
                  <a:schemeClr val="dk1"/>
                </a:solidFill>
                <a:highlight>
                  <a:srgbClr val="FFFFFF"/>
                </a:highlight>
                <a:latin typeface="Helvetica Neue"/>
                <a:ea typeface="Helvetica Neue"/>
                <a:cs typeface="Helvetica Neue"/>
                <a:sym typeface="Helvetica Neue"/>
              </a:rPr>
              <a:t>mongo</a:t>
            </a:r>
            <a:r>
              <a:rPr lang="en-GB" sz="2000">
                <a:solidFill>
                  <a:schemeClr val="dk1"/>
                </a:solidFill>
                <a:highlight>
                  <a:srgbClr val="FFFFFF"/>
                </a:highlight>
                <a:latin typeface="Helvetica Neue Light"/>
                <a:ea typeface="Helvetica Neue Light"/>
                <a:cs typeface="Helvetica Neue Light"/>
                <a:sym typeface="Helvetica Neue Light"/>
              </a:rPr>
              <a:t>: nos conectará de forma automática con el servidor. </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Char char="●"/>
            </a:pPr>
            <a:r>
              <a:rPr b="1" lang="en-GB" sz="2000">
                <a:solidFill>
                  <a:schemeClr val="dk1"/>
                </a:solidFill>
                <a:highlight>
                  <a:srgbClr val="FFFFFF"/>
                </a:highlight>
                <a:latin typeface="Helvetica Neue"/>
                <a:ea typeface="Helvetica Neue"/>
                <a:cs typeface="Helvetica Neue"/>
                <a:sym typeface="Helvetica Neue"/>
              </a:rPr>
              <a:t>show dbs</a:t>
            </a:r>
            <a:r>
              <a:rPr lang="en-GB" sz="2000">
                <a:solidFill>
                  <a:schemeClr val="dk1"/>
                </a:solidFill>
                <a:highlight>
                  <a:srgbClr val="FFFFFF"/>
                </a:highlight>
                <a:latin typeface="Helvetica Neue Light"/>
                <a:ea typeface="Helvetica Neue Light"/>
                <a:cs typeface="Helvetica Neue Light"/>
                <a:sym typeface="Helvetica Neue Light"/>
              </a:rPr>
              <a:t>: muestra la lista de bases de datos existentes.</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Char char="●"/>
            </a:pPr>
            <a:r>
              <a:rPr b="1" lang="en-GB" sz="2000">
                <a:solidFill>
                  <a:schemeClr val="dk1"/>
                </a:solidFill>
                <a:highlight>
                  <a:srgbClr val="FFFFFF"/>
                </a:highlight>
                <a:latin typeface="Helvetica Neue"/>
                <a:ea typeface="Helvetica Neue"/>
                <a:cs typeface="Helvetica Neue"/>
                <a:sym typeface="Helvetica Neue"/>
              </a:rPr>
              <a:t>use: </a:t>
            </a:r>
            <a:r>
              <a:rPr lang="en-GB" sz="2000">
                <a:solidFill>
                  <a:schemeClr val="dk1"/>
                </a:solidFill>
                <a:highlight>
                  <a:srgbClr val="FFFFFF"/>
                </a:highlight>
                <a:latin typeface="Helvetica Neue Light"/>
                <a:ea typeface="Helvetica Neue Light"/>
                <a:cs typeface="Helvetica Neue Light"/>
                <a:sym typeface="Helvetica Neue Light"/>
              </a:rPr>
              <a:t>selecciona la base de datos activa (si no existe la crea):</a:t>
            </a:r>
            <a:endParaRPr sz="2000">
              <a:solidFill>
                <a:schemeClr val="dk1"/>
              </a:solidFill>
              <a:highlight>
                <a:srgbClr val="FFFFFF"/>
              </a:highlight>
              <a:latin typeface="Helvetica Neue Light"/>
              <a:ea typeface="Helvetica Neue Light"/>
              <a:cs typeface="Helvetica Neue Light"/>
              <a:sym typeface="Helvetica Neue Light"/>
            </a:endParaRPr>
          </a:p>
          <a:p>
            <a:pPr indent="457200" lvl="0" marL="0" rtl="0" algn="l">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Ej. </a:t>
            </a:r>
            <a:r>
              <a:rPr b="1" lang="en-GB" sz="2000">
                <a:solidFill>
                  <a:schemeClr val="dk1"/>
                </a:solidFill>
                <a:highlight>
                  <a:srgbClr val="FFFFFF"/>
                </a:highlight>
                <a:latin typeface="Helvetica Neue"/>
                <a:ea typeface="Helvetica Neue"/>
                <a:cs typeface="Helvetica Neue"/>
                <a:sym typeface="Helvetica Neue"/>
              </a:rPr>
              <a:t>use mibase</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Char char="●"/>
            </a:pPr>
            <a:r>
              <a:rPr b="1" lang="en-GB" sz="2000">
                <a:solidFill>
                  <a:schemeClr val="dk1"/>
                </a:solidFill>
                <a:highlight>
                  <a:schemeClr val="lt1"/>
                </a:highlight>
                <a:latin typeface="Helvetica Neue"/>
                <a:ea typeface="Helvetica Neue"/>
                <a:cs typeface="Helvetica Neue"/>
                <a:sym typeface="Helvetica Neue"/>
              </a:rPr>
              <a:t>show collections</a:t>
            </a:r>
            <a:r>
              <a:rPr lang="en-GB" sz="2000">
                <a:solidFill>
                  <a:schemeClr val="dk1"/>
                </a:solidFill>
                <a:highlight>
                  <a:schemeClr val="lt1"/>
                </a:highlight>
                <a:latin typeface="Helvetica Neue Light"/>
                <a:ea typeface="Helvetica Neue Light"/>
                <a:cs typeface="Helvetica Neue Light"/>
                <a:sym typeface="Helvetica Neue Light"/>
              </a:rPr>
              <a:t>: </a:t>
            </a:r>
            <a:r>
              <a:rPr lang="en-GB" sz="2000">
                <a:solidFill>
                  <a:schemeClr val="dk1"/>
                </a:solidFill>
                <a:highlight>
                  <a:srgbClr val="FFFFFF"/>
                </a:highlight>
                <a:latin typeface="Helvetica Neue Light"/>
                <a:ea typeface="Helvetica Neue Light"/>
                <a:cs typeface="Helvetica Neue Light"/>
                <a:sym typeface="Helvetica Neue Light"/>
              </a:rPr>
              <a:t>muestra la lista de colecciones de esta base</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Char char="●"/>
            </a:pPr>
            <a:r>
              <a:rPr b="1" lang="en-GB" sz="2000">
                <a:solidFill>
                  <a:schemeClr val="dk1"/>
                </a:solidFill>
                <a:highlight>
                  <a:srgbClr val="FFFFFF"/>
                </a:highlight>
                <a:latin typeface="Helvetica Neue"/>
                <a:ea typeface="Helvetica Neue"/>
                <a:cs typeface="Helvetica Neue"/>
                <a:sym typeface="Helvetica Neue"/>
              </a:rPr>
              <a:t>db.personas.insert({clave: valor, ...})</a:t>
            </a:r>
            <a:r>
              <a:rPr lang="en-GB" sz="2000">
                <a:solidFill>
                  <a:schemeClr val="dk1"/>
                </a:solidFill>
                <a:highlight>
                  <a:srgbClr val="FFFFFF"/>
                </a:highlight>
                <a:latin typeface="Helvetica Neue Light"/>
                <a:ea typeface="Helvetica Neue Light"/>
                <a:cs typeface="Helvetica Neue Light"/>
                <a:sym typeface="Helvetica Neue Light"/>
              </a:rPr>
              <a:t>: crea una colección en forma implícita llamada ‘personas’ y le inserta un documento.</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Char char="●"/>
            </a:pPr>
            <a:r>
              <a:rPr b="1" lang="en-GB" sz="2000">
                <a:solidFill>
                  <a:schemeClr val="dk1"/>
                </a:solidFill>
                <a:highlight>
                  <a:srgbClr val="FFFFFF"/>
                </a:highlight>
                <a:latin typeface="Helvetica Neue"/>
                <a:ea typeface="Helvetica Neue"/>
                <a:cs typeface="Helvetica Neue"/>
                <a:sym typeface="Helvetica Neue"/>
              </a:rPr>
              <a:t>db.personas.find()</a:t>
            </a:r>
            <a:r>
              <a:rPr lang="en-GB" sz="2000">
                <a:solidFill>
                  <a:schemeClr val="dk1"/>
                </a:solidFill>
                <a:highlight>
                  <a:srgbClr val="FFFFFF"/>
                </a:highlight>
                <a:latin typeface="Helvetica Neue Light"/>
                <a:ea typeface="Helvetica Neue Light"/>
                <a:cs typeface="Helvetica Neue Light"/>
                <a:sym typeface="Helvetica Neue Light"/>
              </a:rPr>
              <a:t>: busca todos los documentos que están dentro de la colección ‘personas’</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364" name="Google Shape;364;p40"/>
          <p:cNvSpPr txBox="1"/>
          <p:nvPr/>
        </p:nvSpPr>
        <p:spPr>
          <a:xfrm>
            <a:off x="2697225" y="167575"/>
            <a:ext cx="5384700" cy="118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MongoDB: ejemplos de Comandos en consola CLI</a:t>
            </a:r>
            <a:endParaRPr i="1" sz="3600">
              <a:latin typeface="Anton"/>
              <a:ea typeface="Anton"/>
              <a:cs typeface="Anton"/>
              <a:sym typeface="Anton"/>
            </a:endParaRPr>
          </a:p>
        </p:txBody>
      </p:sp>
      <p:pic>
        <p:nvPicPr>
          <p:cNvPr id="365" name="Google Shape;365;p40"/>
          <p:cNvPicPr preferRelativeResize="0"/>
          <p:nvPr/>
        </p:nvPicPr>
        <p:blipFill>
          <a:blip r:embed="rId3">
            <a:alphaModFix/>
          </a:blip>
          <a:stretch>
            <a:fillRect/>
          </a:stretch>
        </p:blipFill>
        <p:spPr>
          <a:xfrm>
            <a:off x="7628225" y="15175"/>
            <a:ext cx="1186525" cy="1186525"/>
          </a:xfrm>
          <a:prstGeom prst="rect">
            <a:avLst/>
          </a:prstGeom>
          <a:noFill/>
          <a:ln>
            <a:noFill/>
          </a:ln>
        </p:spPr>
      </p:pic>
      <p:pic>
        <p:nvPicPr>
          <p:cNvPr id="366" name="Google Shape;366;p40"/>
          <p:cNvPicPr preferRelativeResize="0"/>
          <p:nvPr/>
        </p:nvPicPr>
        <p:blipFill>
          <a:blip r:embed="rId4">
            <a:alphaModFix/>
          </a:blip>
          <a:stretch>
            <a:fillRect/>
          </a:stretch>
        </p:blipFill>
        <p:spPr>
          <a:xfrm>
            <a:off x="7567925" y="4659625"/>
            <a:ext cx="1186526" cy="330675"/>
          </a:xfrm>
          <a:prstGeom prst="rect">
            <a:avLst/>
          </a:prstGeom>
          <a:noFill/>
          <a:ln>
            <a:noFill/>
          </a:ln>
        </p:spPr>
      </p:pic>
      <p:pic>
        <p:nvPicPr>
          <p:cNvPr id="367" name="Google Shape;367;p40"/>
          <p:cNvPicPr preferRelativeResize="0"/>
          <p:nvPr/>
        </p:nvPicPr>
        <p:blipFill>
          <a:blip r:embed="rId5">
            <a:alphaModFix/>
          </a:blip>
          <a:stretch>
            <a:fillRect/>
          </a:stretch>
        </p:blipFill>
        <p:spPr>
          <a:xfrm>
            <a:off x="238475" y="155800"/>
            <a:ext cx="2666271" cy="10459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p41"/>
          <p:cNvPicPr preferRelativeResize="0"/>
          <p:nvPr/>
        </p:nvPicPr>
        <p:blipFill>
          <a:blip r:embed="rId3">
            <a:alphaModFix/>
          </a:blip>
          <a:stretch>
            <a:fillRect/>
          </a:stretch>
        </p:blipFill>
        <p:spPr>
          <a:xfrm>
            <a:off x="438363" y="560150"/>
            <a:ext cx="8267274" cy="4405978"/>
          </a:xfrm>
          <a:prstGeom prst="rect">
            <a:avLst/>
          </a:prstGeom>
          <a:noFill/>
          <a:ln>
            <a:noFill/>
          </a:ln>
        </p:spPr>
      </p:pic>
      <p:sp>
        <p:nvSpPr>
          <p:cNvPr id="373" name="Google Shape;373;p41"/>
          <p:cNvSpPr txBox="1"/>
          <p:nvPr/>
        </p:nvSpPr>
        <p:spPr>
          <a:xfrm>
            <a:off x="456000" y="91375"/>
            <a:ext cx="7053000" cy="61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2600">
                <a:latin typeface="Anton"/>
                <a:ea typeface="Anton"/>
                <a:cs typeface="Anton"/>
                <a:sym typeface="Anton"/>
              </a:rPr>
              <a:t>MongoDB Comandos desde consola CLI</a:t>
            </a:r>
            <a:endParaRPr i="1" sz="2600">
              <a:latin typeface="Anton"/>
              <a:ea typeface="Anton"/>
              <a:cs typeface="Anton"/>
              <a:sym typeface="Anton"/>
            </a:endParaRPr>
          </a:p>
        </p:txBody>
      </p:sp>
      <p:pic>
        <p:nvPicPr>
          <p:cNvPr id="374" name="Google Shape;374;p41"/>
          <p:cNvPicPr preferRelativeResize="0"/>
          <p:nvPr/>
        </p:nvPicPr>
        <p:blipFill>
          <a:blip r:embed="rId4">
            <a:alphaModFix/>
          </a:blip>
          <a:stretch>
            <a:fillRect/>
          </a:stretch>
        </p:blipFill>
        <p:spPr>
          <a:xfrm>
            <a:off x="7567925" y="4659625"/>
            <a:ext cx="1186526" cy="330675"/>
          </a:xfrm>
          <a:prstGeom prst="rect">
            <a:avLst/>
          </a:prstGeom>
          <a:noFill/>
          <a:ln>
            <a:noFill/>
          </a:ln>
        </p:spPr>
      </p:pic>
      <p:pic>
        <p:nvPicPr>
          <p:cNvPr id="375" name="Google Shape;375;p41"/>
          <p:cNvPicPr preferRelativeResize="0"/>
          <p:nvPr/>
        </p:nvPicPr>
        <p:blipFill rotWithShape="1">
          <a:blip r:embed="rId5">
            <a:alphaModFix/>
          </a:blip>
          <a:srcRect b="0" l="0" r="0" t="0"/>
          <a:stretch/>
        </p:blipFill>
        <p:spPr>
          <a:xfrm>
            <a:off x="7509825" y="-7"/>
            <a:ext cx="1634174" cy="639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8" name="Shape 68"/>
        <p:cNvGrpSpPr/>
        <p:nvPr/>
      </p:nvGrpSpPr>
      <p:grpSpPr>
        <a:xfrm>
          <a:off x="0" y="0"/>
          <a:ext cx="0" cy="0"/>
          <a:chOff x="0" y="0"/>
          <a:chExt cx="0" cy="0"/>
        </a:xfrm>
      </p:grpSpPr>
      <p:sp>
        <p:nvSpPr>
          <p:cNvPr id="69" name="Google Shape;69;p15"/>
          <p:cNvSpPr/>
          <p:nvPr/>
        </p:nvSpPr>
        <p:spPr>
          <a:xfrm>
            <a:off x="3609625"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 name="Google Shape;70;p1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71" name="Google Shape;71;p15"/>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txBox="1"/>
          <p:nvPr/>
        </p:nvSpPr>
        <p:spPr>
          <a:xfrm>
            <a:off x="3919358" y="13058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Clase 18</a:t>
            </a:r>
            <a:endParaRPr>
              <a:latin typeface="Helvetica Neue"/>
              <a:ea typeface="Helvetica Neue"/>
              <a:cs typeface="Helvetica Neue"/>
              <a:sym typeface="Helvetica Neue"/>
            </a:endParaRPr>
          </a:p>
        </p:txBody>
      </p:sp>
      <p:sp>
        <p:nvSpPr>
          <p:cNvPr id="73" name="Google Shape;73;p15"/>
          <p:cNvSpPr txBox="1"/>
          <p:nvPr/>
        </p:nvSpPr>
        <p:spPr>
          <a:xfrm>
            <a:off x="3695075" y="1758000"/>
            <a:ext cx="20133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highlight>
                  <a:schemeClr val="lt1"/>
                </a:highlight>
              </a:rPr>
              <a:t>Introducción a MongoDB</a:t>
            </a:r>
            <a:endParaRPr b="1" sz="1200">
              <a:latin typeface="Helvetica Neue"/>
              <a:ea typeface="Helvetica Neue"/>
              <a:cs typeface="Helvetica Neue"/>
              <a:sym typeface="Helvetica Neue"/>
            </a:endParaRPr>
          </a:p>
        </p:txBody>
      </p:sp>
      <p:pic>
        <p:nvPicPr>
          <p:cNvPr id="74" name="Google Shape;74;p15"/>
          <p:cNvPicPr preferRelativeResize="0"/>
          <p:nvPr/>
        </p:nvPicPr>
        <p:blipFill>
          <a:blip r:embed="rId4">
            <a:alphaModFix/>
          </a:blip>
          <a:stretch>
            <a:fillRect/>
          </a:stretch>
        </p:blipFill>
        <p:spPr>
          <a:xfrm>
            <a:off x="5276200" y="1391289"/>
            <a:ext cx="196500" cy="196500"/>
          </a:xfrm>
          <a:prstGeom prst="rect">
            <a:avLst/>
          </a:prstGeom>
          <a:noFill/>
          <a:ln>
            <a:noFill/>
          </a:ln>
        </p:spPr>
      </p:pic>
      <p:sp>
        <p:nvSpPr>
          <p:cNvPr id="75" name="Google Shape;75;p15"/>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txBox="1"/>
          <p:nvPr/>
        </p:nvSpPr>
        <p:spPr>
          <a:xfrm>
            <a:off x="1535858" y="13058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Clase 17</a:t>
            </a:r>
            <a:endParaRPr>
              <a:latin typeface="Helvetica Neue"/>
              <a:ea typeface="Helvetica Neue"/>
              <a:cs typeface="Helvetica Neue"/>
              <a:sym typeface="Helvetica Neue"/>
            </a:endParaRPr>
          </a:p>
        </p:txBody>
      </p:sp>
      <p:sp>
        <p:nvSpPr>
          <p:cNvPr id="77" name="Google Shape;77;p15"/>
          <p:cNvSpPr txBox="1"/>
          <p:nvPr/>
        </p:nvSpPr>
        <p:spPr>
          <a:xfrm>
            <a:off x="1369525" y="1758000"/>
            <a:ext cx="19392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highlight>
                  <a:schemeClr val="lt1"/>
                </a:highlight>
              </a:rPr>
              <a:t>SQL y Node.js - Parte 2</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highlight>
                <a:schemeClr val="lt1"/>
              </a:highlight>
            </a:endParaRPr>
          </a:p>
        </p:txBody>
      </p:sp>
      <p:cxnSp>
        <p:nvCxnSpPr>
          <p:cNvPr id="78" name="Google Shape;78;p15"/>
          <p:cNvCxnSpPr/>
          <p:nvPr/>
        </p:nvCxnSpPr>
        <p:spPr>
          <a:xfrm>
            <a:off x="1377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9" name="Google Shape;79;p15"/>
          <p:cNvCxnSpPr/>
          <p:nvPr/>
        </p:nvCxnSpPr>
        <p:spPr>
          <a:xfrm>
            <a:off x="1377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80" name="Google Shape;80;p15"/>
          <p:cNvCxnSpPr/>
          <p:nvPr/>
        </p:nvCxnSpPr>
        <p:spPr>
          <a:xfrm>
            <a:off x="1377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81" name="Google Shape;81;p15"/>
          <p:cNvCxnSpPr/>
          <p:nvPr/>
        </p:nvCxnSpPr>
        <p:spPr>
          <a:xfrm>
            <a:off x="1377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82" name="Google Shape;82;p15"/>
          <p:cNvPicPr preferRelativeResize="0"/>
          <p:nvPr/>
        </p:nvPicPr>
        <p:blipFill>
          <a:blip r:embed="rId4">
            <a:alphaModFix/>
          </a:blip>
          <a:stretch>
            <a:fillRect/>
          </a:stretch>
        </p:blipFill>
        <p:spPr>
          <a:xfrm>
            <a:off x="2966250" y="1391289"/>
            <a:ext cx="196500" cy="196500"/>
          </a:xfrm>
          <a:prstGeom prst="rect">
            <a:avLst/>
          </a:prstGeom>
          <a:noFill/>
          <a:ln>
            <a:noFill/>
          </a:ln>
        </p:spPr>
      </p:pic>
      <p:sp>
        <p:nvSpPr>
          <p:cNvPr id="83" name="Google Shape;83;p15"/>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4" name="Google Shape;84;p15"/>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Clase 19</a:t>
            </a:r>
            <a:endParaRPr>
              <a:latin typeface="Helvetica Neue"/>
              <a:ea typeface="Helvetica Neue"/>
              <a:cs typeface="Helvetica Neue"/>
              <a:sym typeface="Helvetica Neue"/>
            </a:endParaRPr>
          </a:p>
        </p:txBody>
      </p:sp>
      <p:sp>
        <p:nvSpPr>
          <p:cNvPr id="86" name="Google Shape;86;p15"/>
          <p:cNvSpPr txBox="1"/>
          <p:nvPr/>
        </p:nvSpPr>
        <p:spPr>
          <a:xfrm>
            <a:off x="6070550" y="1758000"/>
            <a:ext cx="20133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highlight>
                  <a:schemeClr val="lt1"/>
                </a:highlight>
              </a:rPr>
              <a:t>CRUD en MongoDB Client</a:t>
            </a:r>
            <a:endParaRPr b="1" sz="1200">
              <a:latin typeface="Helvetica Neue"/>
              <a:ea typeface="Helvetica Neue"/>
              <a:cs typeface="Helvetica Neue"/>
              <a:sym typeface="Helvetica Neue"/>
            </a:endParaRPr>
          </a:p>
        </p:txBody>
      </p:sp>
      <p:cxnSp>
        <p:nvCxnSpPr>
          <p:cNvPr id="87" name="Google Shape;87;p15"/>
          <p:cNvCxnSpPr/>
          <p:nvPr/>
        </p:nvCxnSpPr>
        <p:spPr>
          <a:xfrm>
            <a:off x="6144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88" name="Google Shape;88;p15"/>
          <p:cNvCxnSpPr/>
          <p:nvPr/>
        </p:nvCxnSpPr>
        <p:spPr>
          <a:xfrm>
            <a:off x="6144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89" name="Google Shape;89;p15"/>
          <p:cNvCxnSpPr/>
          <p:nvPr/>
        </p:nvCxnSpPr>
        <p:spPr>
          <a:xfrm>
            <a:off x="6144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90" name="Google Shape;90;p15"/>
          <p:cNvCxnSpPr/>
          <p:nvPr/>
        </p:nvCxnSpPr>
        <p:spPr>
          <a:xfrm>
            <a:off x="6144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91" name="Google Shape;91;p15"/>
          <p:cNvPicPr preferRelativeResize="0"/>
          <p:nvPr/>
        </p:nvPicPr>
        <p:blipFill>
          <a:blip r:embed="rId4">
            <a:alphaModFix/>
          </a:blip>
          <a:stretch>
            <a:fillRect/>
          </a:stretch>
        </p:blipFill>
        <p:spPr>
          <a:xfrm>
            <a:off x="7733250" y="1391289"/>
            <a:ext cx="196500" cy="196500"/>
          </a:xfrm>
          <a:prstGeom prst="rect">
            <a:avLst/>
          </a:prstGeom>
          <a:noFill/>
          <a:ln>
            <a:noFill/>
          </a:ln>
        </p:spPr>
      </p:pic>
      <p:sp>
        <p:nvSpPr>
          <p:cNvPr id="92" name="Google Shape;92;p15"/>
          <p:cNvSpPr txBox="1"/>
          <p:nvPr/>
        </p:nvSpPr>
        <p:spPr>
          <a:xfrm>
            <a:off x="1398000" y="2320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2"/>
          <p:cNvSpPr txBox="1"/>
          <p:nvPr/>
        </p:nvSpPr>
        <p:spPr>
          <a:xfrm>
            <a:off x="809552" y="2556000"/>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NUESTRA PRIMERA BASE DE DATOS EN </a:t>
            </a:r>
            <a:r>
              <a:rPr i="1" lang="en-GB" sz="4000">
                <a:latin typeface="Anton"/>
                <a:ea typeface="Anton"/>
                <a:cs typeface="Anton"/>
                <a:sym typeface="Anton"/>
              </a:rPr>
              <a:t>MONGODB</a:t>
            </a:r>
            <a:endParaRPr b="0" i="1" sz="4000" u="none" cap="none" strike="noStrike">
              <a:solidFill>
                <a:srgbClr val="000000"/>
              </a:solidFill>
              <a:latin typeface="Anton"/>
              <a:ea typeface="Anton"/>
              <a:cs typeface="Anton"/>
              <a:sym typeface="Anton"/>
            </a:endParaRPr>
          </a:p>
          <a:p>
            <a:pPr indent="0" lvl="0" marL="0" marR="0" rtl="0" algn="l">
              <a:lnSpc>
                <a:spcPct val="150000"/>
              </a:lnSpc>
              <a:spcBef>
                <a:spcPts val="0"/>
              </a:spcBef>
              <a:spcAft>
                <a:spcPts val="0"/>
              </a:spcAft>
              <a:buClr>
                <a:srgbClr val="000000"/>
              </a:buClr>
              <a:buSzPts val="4000"/>
              <a:buFont typeface="Arial"/>
              <a:buNone/>
            </a:pPr>
            <a:r>
              <a:t/>
            </a:r>
            <a:endParaRPr sz="20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4000"/>
              <a:buFont typeface="Arial"/>
              <a:buNone/>
            </a:pPr>
            <a:r>
              <a:rPr i="1" lang="en-GB" sz="1600">
                <a:latin typeface="Helvetica Neue Light"/>
                <a:ea typeface="Helvetica Neue Light"/>
                <a:cs typeface="Helvetica Neue Light"/>
                <a:sym typeface="Helvetica Neue Light"/>
              </a:rPr>
              <a:t>Tiempo: 15 minutos</a:t>
            </a:r>
            <a:endParaRPr i="1" sz="1600">
              <a:latin typeface="Helvetica Neue Light"/>
              <a:ea typeface="Helvetica Neue Light"/>
              <a:cs typeface="Helvetica Neue Light"/>
              <a:sym typeface="Helvetica Neue Light"/>
            </a:endParaRPr>
          </a:p>
        </p:txBody>
      </p:sp>
      <p:pic>
        <p:nvPicPr>
          <p:cNvPr id="381" name="Google Shape;381;p4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82" name="Google Shape;382;p42"/>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p4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88" name="Google Shape;388;p43"/>
          <p:cNvSpPr txBox="1"/>
          <p:nvPr/>
        </p:nvSpPr>
        <p:spPr>
          <a:xfrm>
            <a:off x="442500" y="639850"/>
            <a:ext cx="8259000" cy="3121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sz="1600">
                <a:solidFill>
                  <a:schemeClr val="dk1"/>
                </a:solidFill>
                <a:highlight>
                  <a:schemeClr val="lt1"/>
                </a:highlight>
                <a:latin typeface="Helvetica Neue Light"/>
                <a:ea typeface="Helvetica Neue Light"/>
                <a:cs typeface="Helvetica Neue Light"/>
                <a:sym typeface="Helvetica Neue Light"/>
              </a:rPr>
              <a:t>Realizar las siguientes acciones utilizando un servidor de base de datos MongoDB:</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None/>
            </a:pPr>
            <a:r>
              <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l">
              <a:lnSpc>
                <a:spcPct val="150000"/>
              </a:lnSpc>
              <a:spcBef>
                <a:spcPts val="0"/>
              </a:spcBef>
              <a:spcAft>
                <a:spcPts val="0"/>
              </a:spcAft>
              <a:buClr>
                <a:schemeClr val="dk1"/>
              </a:buClr>
              <a:buSzPts val="1600"/>
              <a:buFont typeface="Helvetica Neue Light"/>
              <a:buAutoNum type="arabicParenR"/>
            </a:pPr>
            <a:r>
              <a:rPr lang="en-GB" sz="1600">
                <a:solidFill>
                  <a:schemeClr val="dk1"/>
                </a:solidFill>
                <a:highlight>
                  <a:schemeClr val="lt1"/>
                </a:highlight>
                <a:latin typeface="Helvetica Neue Light"/>
                <a:ea typeface="Helvetica Neue Light"/>
                <a:cs typeface="Helvetica Neue Light"/>
                <a:sym typeface="Helvetica Neue Light"/>
              </a:rPr>
              <a:t>Crear una carpeta llamada 'base' para contener la estructura de base de datos.</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l">
              <a:lnSpc>
                <a:spcPct val="150000"/>
              </a:lnSpc>
              <a:spcBef>
                <a:spcPts val="0"/>
              </a:spcBef>
              <a:spcAft>
                <a:spcPts val="0"/>
              </a:spcAft>
              <a:buClr>
                <a:schemeClr val="dk1"/>
              </a:buClr>
              <a:buSzPts val="1600"/>
              <a:buFont typeface="Helvetica Neue Light"/>
              <a:buAutoNum type="arabicParenR"/>
            </a:pPr>
            <a:r>
              <a:rPr lang="en-GB" sz="1600">
                <a:solidFill>
                  <a:schemeClr val="dk1"/>
                </a:solidFill>
                <a:highlight>
                  <a:schemeClr val="lt1"/>
                </a:highlight>
                <a:latin typeface="Helvetica Neue Light"/>
                <a:ea typeface="Helvetica Neue Light"/>
                <a:cs typeface="Helvetica Neue Light"/>
                <a:sym typeface="Helvetica Neue Light"/>
              </a:rPr>
              <a:t>Ejecutar en una consola el motor de base de datos MongoDB, que debe seleccionar la carpeta 'base' como almacenamiento de su estructura.</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l">
              <a:lnSpc>
                <a:spcPct val="150000"/>
              </a:lnSpc>
              <a:spcBef>
                <a:spcPts val="0"/>
              </a:spcBef>
              <a:spcAft>
                <a:spcPts val="0"/>
              </a:spcAft>
              <a:buClr>
                <a:schemeClr val="dk1"/>
              </a:buClr>
              <a:buSzPts val="1600"/>
              <a:buFont typeface="Helvetica Neue Light"/>
              <a:buAutoNum type="arabicParenR"/>
            </a:pPr>
            <a:r>
              <a:rPr lang="en-GB" sz="1600">
                <a:solidFill>
                  <a:schemeClr val="dk1"/>
                </a:solidFill>
                <a:highlight>
                  <a:schemeClr val="lt1"/>
                </a:highlight>
                <a:latin typeface="Helvetica Neue Light"/>
                <a:ea typeface="Helvetica Neue Light"/>
                <a:cs typeface="Helvetica Neue Light"/>
                <a:sym typeface="Helvetica Neue Light"/>
              </a:rPr>
              <a:t>Iniciar </a:t>
            </a:r>
            <a:r>
              <a:rPr lang="en-GB" sz="1600" u="sng">
                <a:solidFill>
                  <a:schemeClr val="hlink"/>
                </a:solidFill>
                <a:highlight>
                  <a:schemeClr val="lt1"/>
                </a:highlight>
                <a:latin typeface="Helvetica Neue Light"/>
                <a:ea typeface="Helvetica Neue Light"/>
                <a:cs typeface="Helvetica Neue Light"/>
                <a:sym typeface="Helvetica Neue Light"/>
                <a:hlinkClick r:id="rId4"/>
              </a:rPr>
              <a:t>Mongo shell</a:t>
            </a:r>
            <a:r>
              <a:rPr lang="en-GB" sz="1600">
                <a:solidFill>
                  <a:schemeClr val="dk1"/>
                </a:solidFill>
                <a:highlight>
                  <a:schemeClr val="lt1"/>
                </a:highlight>
                <a:latin typeface="Helvetica Neue Light"/>
                <a:ea typeface="Helvetica Neue Light"/>
                <a:cs typeface="Helvetica Neue Light"/>
                <a:sym typeface="Helvetica Neue Light"/>
              </a:rPr>
              <a:t> en otra consola, verificando la conexión con el servidor.</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l">
              <a:lnSpc>
                <a:spcPct val="150000"/>
              </a:lnSpc>
              <a:spcBef>
                <a:spcPts val="0"/>
              </a:spcBef>
              <a:spcAft>
                <a:spcPts val="0"/>
              </a:spcAft>
              <a:buClr>
                <a:schemeClr val="dk1"/>
              </a:buClr>
              <a:buSzPts val="1600"/>
              <a:buFont typeface="Helvetica Neue Light"/>
              <a:buAutoNum type="arabicParenR"/>
            </a:pPr>
            <a:r>
              <a:rPr lang="en-GB" sz="1600">
                <a:solidFill>
                  <a:schemeClr val="dk1"/>
                </a:solidFill>
                <a:highlight>
                  <a:schemeClr val="lt1"/>
                </a:highlight>
                <a:latin typeface="Helvetica Neue Light"/>
                <a:ea typeface="Helvetica Neue Light"/>
                <a:cs typeface="Helvetica Neue Light"/>
                <a:sym typeface="Helvetica Neue Light"/>
              </a:rPr>
              <a:t>Listar las bases de datos disponibles</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l">
              <a:lnSpc>
                <a:spcPct val="150000"/>
              </a:lnSpc>
              <a:spcBef>
                <a:spcPts val="0"/>
              </a:spcBef>
              <a:spcAft>
                <a:spcPts val="0"/>
              </a:spcAft>
              <a:buClr>
                <a:schemeClr val="dk1"/>
              </a:buClr>
              <a:buSzPts val="1600"/>
              <a:buFont typeface="Helvetica Neue Light"/>
              <a:buAutoNum type="arabicParenR"/>
            </a:pPr>
            <a:r>
              <a:rPr lang="en-GB" sz="1600">
                <a:solidFill>
                  <a:schemeClr val="dk1"/>
                </a:solidFill>
                <a:highlight>
                  <a:schemeClr val="lt1"/>
                </a:highlight>
                <a:latin typeface="Helvetica Neue Light"/>
                <a:ea typeface="Helvetica Neue Light"/>
                <a:cs typeface="Helvetica Neue Light"/>
                <a:sym typeface="Helvetica Neue Light"/>
              </a:rPr>
              <a:t>Crear una base de datos en MongoDB llamada 'sistema' y seleccionarla con base de trabajo.</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l">
              <a:lnSpc>
                <a:spcPct val="150000"/>
              </a:lnSpc>
              <a:spcBef>
                <a:spcPts val="0"/>
              </a:spcBef>
              <a:spcAft>
                <a:spcPts val="0"/>
              </a:spcAft>
              <a:buClr>
                <a:schemeClr val="dk1"/>
              </a:buClr>
              <a:buSzPts val="1600"/>
              <a:buFont typeface="Helvetica Neue Light"/>
              <a:buAutoNum type="arabicParenR"/>
            </a:pPr>
            <a:r>
              <a:rPr lang="en-GB" sz="1600">
                <a:solidFill>
                  <a:schemeClr val="dk1"/>
                </a:solidFill>
                <a:highlight>
                  <a:schemeClr val="lt1"/>
                </a:highlight>
                <a:latin typeface="Helvetica Neue Light"/>
                <a:ea typeface="Helvetica Neue Light"/>
                <a:cs typeface="Helvetica Neue Light"/>
                <a:sym typeface="Helvetica Neue Light"/>
              </a:rPr>
              <a:t>Insertar un documento en la colección usuarios que contenga los campos: nombre y edad.</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Clr>
                <a:schemeClr val="dk1"/>
              </a:buClr>
              <a:buSzPts val="1100"/>
              <a:buFont typeface="Arial"/>
              <a:buNone/>
            </a:pPr>
            <a:r>
              <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None/>
            </a:pPr>
            <a:r>
              <a:t/>
            </a:r>
            <a:endParaRPr sz="1600">
              <a:solidFill>
                <a:schemeClr val="dk1"/>
              </a:solidFill>
              <a:highlight>
                <a:schemeClr val="lt1"/>
              </a:highlight>
              <a:latin typeface="Helvetica Neue Light"/>
              <a:ea typeface="Helvetica Neue Light"/>
              <a:cs typeface="Helvetica Neue Light"/>
              <a:sym typeface="Helvetica Neue Light"/>
            </a:endParaRPr>
          </a:p>
        </p:txBody>
      </p:sp>
      <p:pic>
        <p:nvPicPr>
          <p:cNvPr id="389" name="Google Shape;389;p43"/>
          <p:cNvPicPr preferRelativeResize="0"/>
          <p:nvPr/>
        </p:nvPicPr>
        <p:blipFill rotWithShape="1">
          <a:blip r:embed="rId5">
            <a:alphaModFix/>
          </a:blip>
          <a:srcRect b="0" l="0" r="0" t="0"/>
          <a:stretch/>
        </p:blipFill>
        <p:spPr>
          <a:xfrm>
            <a:off x="7509825" y="0"/>
            <a:ext cx="1634174" cy="639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pic>
        <p:nvPicPr>
          <p:cNvPr id="394" name="Google Shape;394;p4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95" name="Google Shape;395;p44"/>
          <p:cNvSpPr txBox="1"/>
          <p:nvPr/>
        </p:nvSpPr>
        <p:spPr>
          <a:xfrm>
            <a:off x="442500" y="639850"/>
            <a:ext cx="8259000" cy="31212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dk1"/>
              </a:buClr>
              <a:buSzPts val="1600"/>
              <a:buFont typeface="Helvetica Neue Light"/>
              <a:buAutoNum type="arabicParenR" startAt="7"/>
            </a:pPr>
            <a:r>
              <a:rPr lang="en-GB" sz="1600">
                <a:solidFill>
                  <a:schemeClr val="dk1"/>
                </a:solidFill>
                <a:highlight>
                  <a:schemeClr val="lt1"/>
                </a:highlight>
                <a:latin typeface="Helvetica Neue Light"/>
                <a:ea typeface="Helvetica Neue Light"/>
                <a:cs typeface="Helvetica Neue Light"/>
                <a:sym typeface="Helvetica Neue Light"/>
              </a:rPr>
              <a:t>Listar los documentos dentro de la colección usuarios.</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l">
              <a:lnSpc>
                <a:spcPct val="150000"/>
              </a:lnSpc>
              <a:spcBef>
                <a:spcPts val="0"/>
              </a:spcBef>
              <a:spcAft>
                <a:spcPts val="0"/>
              </a:spcAft>
              <a:buClr>
                <a:schemeClr val="dk1"/>
              </a:buClr>
              <a:buSzPts val="1600"/>
              <a:buFont typeface="Helvetica Neue Light"/>
              <a:buAutoNum type="arabicParenR" startAt="7"/>
            </a:pPr>
            <a:r>
              <a:rPr lang="en-GB" sz="1600">
                <a:solidFill>
                  <a:schemeClr val="dk1"/>
                </a:solidFill>
                <a:highlight>
                  <a:schemeClr val="lt1"/>
                </a:highlight>
                <a:latin typeface="Helvetica Neue Light"/>
                <a:ea typeface="Helvetica Neue Light"/>
                <a:cs typeface="Helvetica Neue Light"/>
                <a:sym typeface="Helvetica Neue Light"/>
              </a:rPr>
              <a:t>Mostrar las colecciones de la base 'sistema'.</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l">
              <a:lnSpc>
                <a:spcPct val="150000"/>
              </a:lnSpc>
              <a:spcBef>
                <a:spcPts val="0"/>
              </a:spcBef>
              <a:spcAft>
                <a:spcPts val="0"/>
              </a:spcAft>
              <a:buClr>
                <a:schemeClr val="dk1"/>
              </a:buClr>
              <a:buSzPts val="1600"/>
              <a:buFont typeface="Helvetica Neue Light"/>
              <a:buAutoNum type="arabicParenR" startAt="7"/>
            </a:pPr>
            <a:r>
              <a:rPr lang="en-GB" sz="1600">
                <a:solidFill>
                  <a:schemeClr val="dk1"/>
                </a:solidFill>
                <a:highlight>
                  <a:schemeClr val="lt1"/>
                </a:highlight>
                <a:latin typeface="Helvetica Neue Light"/>
                <a:ea typeface="Helvetica Neue Light"/>
                <a:cs typeface="Helvetica Neue Light"/>
                <a:sym typeface="Helvetica Neue Light"/>
              </a:rPr>
              <a:t>Insertar tres documentos más con el mismo formato y valores distintos en la colección usuarios.</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l">
              <a:lnSpc>
                <a:spcPct val="150000"/>
              </a:lnSpc>
              <a:spcBef>
                <a:spcPts val="0"/>
              </a:spcBef>
              <a:spcAft>
                <a:spcPts val="0"/>
              </a:spcAft>
              <a:buClr>
                <a:schemeClr val="dk1"/>
              </a:buClr>
              <a:buSzPts val="1600"/>
              <a:buFont typeface="Helvetica Neue Light"/>
              <a:buAutoNum type="arabicParenR" startAt="7"/>
            </a:pPr>
            <a:r>
              <a:rPr lang="en-GB" sz="1600">
                <a:solidFill>
                  <a:schemeClr val="dk1"/>
                </a:solidFill>
                <a:highlight>
                  <a:schemeClr val="lt1"/>
                </a:highlight>
                <a:latin typeface="Helvetica Neue Light"/>
                <a:ea typeface="Helvetica Neue Light"/>
                <a:cs typeface="Helvetica Neue Light"/>
                <a:sym typeface="Helvetica Neue Light"/>
              </a:rPr>
              <a:t>Listarlos nuevamente verificando que haya 4 documentos dentro de la colección usuarios.</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l">
              <a:lnSpc>
                <a:spcPct val="150000"/>
              </a:lnSpc>
              <a:spcBef>
                <a:spcPts val="0"/>
              </a:spcBef>
              <a:spcAft>
                <a:spcPts val="0"/>
              </a:spcAft>
              <a:buClr>
                <a:schemeClr val="dk1"/>
              </a:buClr>
              <a:buSzPts val="1600"/>
              <a:buFont typeface="Helvetica Neue Light"/>
              <a:buAutoNum type="arabicParenR" startAt="7"/>
            </a:pPr>
            <a:r>
              <a:rPr lang="en-GB" sz="1600">
                <a:solidFill>
                  <a:schemeClr val="dk1"/>
                </a:solidFill>
                <a:highlight>
                  <a:schemeClr val="lt1"/>
                </a:highlight>
                <a:latin typeface="Helvetica Neue Light"/>
                <a:ea typeface="Helvetica Neue Light"/>
                <a:cs typeface="Helvetica Neue Light"/>
                <a:sym typeface="Helvetica Neue Light"/>
              </a:rPr>
              <a:t>Insertar dentro de una colección llamada 'productos' cuatro documentos con los siguientes campos: nombre, precio y stock.</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l">
              <a:lnSpc>
                <a:spcPct val="150000"/>
              </a:lnSpc>
              <a:spcBef>
                <a:spcPts val="0"/>
              </a:spcBef>
              <a:spcAft>
                <a:spcPts val="0"/>
              </a:spcAft>
              <a:buClr>
                <a:schemeClr val="dk1"/>
              </a:buClr>
              <a:buSzPts val="1600"/>
              <a:buFont typeface="Helvetica Neue Light"/>
              <a:buAutoNum type="arabicParenR" startAt="7"/>
            </a:pPr>
            <a:r>
              <a:rPr lang="en-GB" sz="1600">
                <a:solidFill>
                  <a:schemeClr val="dk1"/>
                </a:solidFill>
                <a:highlight>
                  <a:schemeClr val="lt1"/>
                </a:highlight>
                <a:latin typeface="Helvetica Neue Light"/>
                <a:ea typeface="Helvetica Neue Light"/>
                <a:cs typeface="Helvetica Neue Light"/>
                <a:sym typeface="Helvetica Neue Light"/>
              </a:rPr>
              <a:t>Mostrar las colecciones de la base 'sistema'.</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l">
              <a:lnSpc>
                <a:spcPct val="150000"/>
              </a:lnSpc>
              <a:spcBef>
                <a:spcPts val="0"/>
              </a:spcBef>
              <a:spcAft>
                <a:spcPts val="0"/>
              </a:spcAft>
              <a:buClr>
                <a:schemeClr val="dk1"/>
              </a:buClr>
              <a:buSzPts val="1600"/>
              <a:buFont typeface="Helvetica Neue Light"/>
              <a:buAutoNum type="arabicParenR" startAt="7"/>
            </a:pPr>
            <a:r>
              <a:rPr lang="en-GB" sz="1600">
                <a:solidFill>
                  <a:schemeClr val="dk1"/>
                </a:solidFill>
                <a:highlight>
                  <a:schemeClr val="lt1"/>
                </a:highlight>
                <a:latin typeface="Helvetica Neue Light"/>
                <a:ea typeface="Helvetica Neue Light"/>
                <a:cs typeface="Helvetica Neue Light"/>
                <a:sym typeface="Helvetica Neue Light"/>
              </a:rPr>
              <a:t>Listar todos los documentos de la colección 'productos'.</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None/>
            </a:pPr>
            <a:r>
              <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None/>
            </a:pPr>
            <a:r>
              <a:t/>
            </a:r>
            <a:endParaRPr sz="1600">
              <a:solidFill>
                <a:schemeClr val="dk1"/>
              </a:solidFill>
              <a:highlight>
                <a:schemeClr val="lt1"/>
              </a:highlight>
              <a:latin typeface="Helvetica Neue Light"/>
              <a:ea typeface="Helvetica Neue Light"/>
              <a:cs typeface="Helvetica Neue Light"/>
              <a:sym typeface="Helvetica Neue Light"/>
            </a:endParaRPr>
          </a:p>
        </p:txBody>
      </p:sp>
      <p:pic>
        <p:nvPicPr>
          <p:cNvPr id="396" name="Google Shape;396;p44"/>
          <p:cNvPicPr preferRelativeResize="0"/>
          <p:nvPr/>
        </p:nvPicPr>
        <p:blipFill rotWithShape="1">
          <a:blip r:embed="rId4">
            <a:alphaModFix/>
          </a:blip>
          <a:srcRect b="0" l="0" r="0" t="0"/>
          <a:stretch/>
        </p:blipFill>
        <p:spPr>
          <a:xfrm>
            <a:off x="7509825" y="0"/>
            <a:ext cx="1634174" cy="6398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0" name="Shape 400"/>
        <p:cNvGrpSpPr/>
        <p:nvPr/>
      </p:nvGrpSpPr>
      <p:grpSpPr>
        <a:xfrm>
          <a:off x="0" y="0"/>
          <a:ext cx="0" cy="0"/>
          <a:chOff x="0" y="0"/>
          <a:chExt cx="0" cy="0"/>
        </a:xfrm>
      </p:grpSpPr>
      <p:sp>
        <p:nvSpPr>
          <p:cNvPr id="401" name="Google Shape;401;p45"/>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E8E7E3"/>
                </a:solidFill>
              </a:rPr>
              <a:t>☕ </a:t>
            </a:r>
            <a:endParaRPr sz="6000">
              <a:solidFill>
                <a:srgbClr val="E8E7E3"/>
              </a:solidFill>
            </a:endParaRPr>
          </a:p>
          <a:p>
            <a:pPr indent="0" lvl="0" marL="0" rtl="0" algn="ctr">
              <a:spcBef>
                <a:spcPts val="0"/>
              </a:spcBef>
              <a:spcAft>
                <a:spcPts val="0"/>
              </a:spcAft>
              <a:buNone/>
            </a:pPr>
            <a:r>
              <a:rPr i="1" lang="en-GB"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n-GB"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5" name="Shape 405"/>
        <p:cNvGrpSpPr/>
        <p:nvPr/>
      </p:nvGrpSpPr>
      <p:grpSpPr>
        <a:xfrm>
          <a:off x="0" y="0"/>
          <a:ext cx="0" cy="0"/>
          <a:chOff x="0" y="0"/>
          <a:chExt cx="0" cy="0"/>
        </a:xfrm>
      </p:grpSpPr>
      <p:sp>
        <p:nvSpPr>
          <p:cNvPr id="406" name="Google Shape;406;p46"/>
          <p:cNvSpPr txBox="1"/>
          <p:nvPr/>
        </p:nvSpPr>
        <p:spPr>
          <a:xfrm>
            <a:off x="245800" y="24875"/>
            <a:ext cx="4513800" cy="87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MySQL vs MongoDB</a:t>
            </a:r>
            <a:endParaRPr i="1" sz="3600">
              <a:solidFill>
                <a:srgbClr val="E0FF00"/>
              </a:solidFill>
              <a:latin typeface="Anton"/>
              <a:ea typeface="Anton"/>
              <a:cs typeface="Anton"/>
              <a:sym typeface="Anton"/>
            </a:endParaRPr>
          </a:p>
        </p:txBody>
      </p:sp>
      <p:pic>
        <p:nvPicPr>
          <p:cNvPr id="407" name="Google Shape;407;p46"/>
          <p:cNvPicPr preferRelativeResize="0"/>
          <p:nvPr/>
        </p:nvPicPr>
        <p:blipFill>
          <a:blip r:embed="rId4">
            <a:alphaModFix/>
          </a:blip>
          <a:stretch>
            <a:fillRect/>
          </a:stretch>
        </p:blipFill>
        <p:spPr>
          <a:xfrm>
            <a:off x="355950" y="1959896"/>
            <a:ext cx="5712251" cy="2426326"/>
          </a:xfrm>
          <a:prstGeom prst="rect">
            <a:avLst/>
          </a:prstGeom>
          <a:noFill/>
          <a:ln>
            <a:noFill/>
          </a:ln>
          <a:effectLst>
            <a:outerShdw blurRad="57150" rotWithShape="0" algn="bl" dir="5400000" dist="19050">
              <a:srgbClr val="000000">
                <a:alpha val="50000"/>
              </a:srgbClr>
            </a:outerShdw>
          </a:effectLst>
        </p:spPr>
      </p:pic>
      <p:pic>
        <p:nvPicPr>
          <p:cNvPr id="408" name="Google Shape;408;p46"/>
          <p:cNvPicPr preferRelativeResize="0"/>
          <p:nvPr/>
        </p:nvPicPr>
        <p:blipFill>
          <a:blip r:embed="rId5">
            <a:alphaModFix/>
          </a:blip>
          <a:stretch>
            <a:fillRect/>
          </a:stretch>
        </p:blipFill>
        <p:spPr>
          <a:xfrm>
            <a:off x="5207700" y="495538"/>
            <a:ext cx="3351300" cy="1876725"/>
          </a:xfrm>
          <a:prstGeom prst="rect">
            <a:avLst/>
          </a:prstGeom>
          <a:noFill/>
          <a:ln>
            <a:noFill/>
          </a:ln>
          <a:effectLst>
            <a:outerShdw blurRad="57150" rotWithShape="0" algn="bl" dir="5400000" dist="19050">
              <a:srgbClr val="000000">
                <a:alpha val="50000"/>
              </a:srgbClr>
            </a:outerShdw>
          </a:effectLst>
        </p:spPr>
      </p:pic>
      <p:pic>
        <p:nvPicPr>
          <p:cNvPr id="409" name="Google Shape;409;p46"/>
          <p:cNvPicPr preferRelativeResize="0"/>
          <p:nvPr/>
        </p:nvPicPr>
        <p:blipFill>
          <a:blip r:embed="rId6">
            <a:alphaModFix/>
          </a:blip>
          <a:stretch>
            <a:fillRect/>
          </a:stretch>
        </p:blipFill>
        <p:spPr>
          <a:xfrm>
            <a:off x="5650350" y="2546800"/>
            <a:ext cx="3113426" cy="1751300"/>
          </a:xfrm>
          <a:prstGeom prst="rect">
            <a:avLst/>
          </a:prstGeom>
          <a:noFill/>
          <a:ln>
            <a:noFill/>
          </a:ln>
          <a:effectLst>
            <a:outerShdw blurRad="57150" rotWithShape="0" algn="bl" dir="5400000" dist="19050">
              <a:srgbClr val="000000">
                <a:alpha val="50000"/>
              </a:srgbClr>
            </a:outerShdw>
          </a:effectLst>
        </p:spPr>
      </p:pic>
      <p:pic>
        <p:nvPicPr>
          <p:cNvPr id="410" name="Google Shape;410;p46"/>
          <p:cNvPicPr preferRelativeResize="0"/>
          <p:nvPr/>
        </p:nvPicPr>
        <p:blipFill>
          <a:blip r:embed="rId7">
            <a:alphaModFix/>
          </a:blip>
          <a:stretch>
            <a:fillRect/>
          </a:stretch>
        </p:blipFill>
        <p:spPr>
          <a:xfrm>
            <a:off x="2567425" y="1085675"/>
            <a:ext cx="2393125" cy="984600"/>
          </a:xfrm>
          <a:prstGeom prst="rect">
            <a:avLst/>
          </a:prstGeom>
          <a:noFill/>
          <a:ln>
            <a:noFill/>
          </a:ln>
          <a:effectLst>
            <a:outerShdw blurRad="57150" rotWithShape="0" algn="bl" dir="5400000" dist="19050">
              <a:srgbClr val="000000">
                <a:alpha val="50000"/>
              </a:srgbClr>
            </a:outerShdw>
          </a:effectLst>
        </p:spPr>
      </p:pic>
      <p:pic>
        <p:nvPicPr>
          <p:cNvPr id="411" name="Google Shape;411;p46"/>
          <p:cNvPicPr preferRelativeResize="0"/>
          <p:nvPr/>
        </p:nvPicPr>
        <p:blipFill>
          <a:blip r:embed="rId8">
            <a:alphaModFix/>
          </a:blip>
          <a:stretch>
            <a:fillRect/>
          </a:stretch>
        </p:blipFill>
        <p:spPr>
          <a:xfrm>
            <a:off x="296375" y="930874"/>
            <a:ext cx="1773825" cy="8738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7"/>
          <p:cNvSpPr txBox="1"/>
          <p:nvPr/>
        </p:nvSpPr>
        <p:spPr>
          <a:xfrm>
            <a:off x="2676950" y="151700"/>
            <a:ext cx="6197400" cy="12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3600">
                <a:latin typeface="Anton"/>
                <a:ea typeface="Anton"/>
                <a:cs typeface="Anton"/>
                <a:sym typeface="Anton"/>
              </a:rPr>
              <a:t>Equivalencias entre los elementos de MongoDB y SQL DB</a:t>
            </a:r>
            <a:endParaRPr i="1" sz="3600">
              <a:latin typeface="Anton"/>
              <a:ea typeface="Anton"/>
              <a:cs typeface="Anton"/>
              <a:sym typeface="Anton"/>
            </a:endParaRPr>
          </a:p>
        </p:txBody>
      </p:sp>
      <p:pic>
        <p:nvPicPr>
          <p:cNvPr id="417" name="Google Shape;417;p47"/>
          <p:cNvPicPr preferRelativeResize="0"/>
          <p:nvPr/>
        </p:nvPicPr>
        <p:blipFill>
          <a:blip r:embed="rId3">
            <a:alphaModFix/>
          </a:blip>
          <a:stretch>
            <a:fillRect/>
          </a:stretch>
        </p:blipFill>
        <p:spPr>
          <a:xfrm>
            <a:off x="765713" y="1625975"/>
            <a:ext cx="7612580" cy="3364325"/>
          </a:xfrm>
          <a:prstGeom prst="rect">
            <a:avLst/>
          </a:prstGeom>
          <a:noFill/>
          <a:ln>
            <a:noFill/>
          </a:ln>
        </p:spPr>
      </p:pic>
      <p:pic>
        <p:nvPicPr>
          <p:cNvPr id="418" name="Google Shape;418;p47"/>
          <p:cNvPicPr preferRelativeResize="0"/>
          <p:nvPr/>
        </p:nvPicPr>
        <p:blipFill>
          <a:blip r:embed="rId4">
            <a:alphaModFix/>
          </a:blip>
          <a:stretch>
            <a:fillRect/>
          </a:stretch>
        </p:blipFill>
        <p:spPr>
          <a:xfrm>
            <a:off x="7567925" y="4659625"/>
            <a:ext cx="1186526" cy="330675"/>
          </a:xfrm>
          <a:prstGeom prst="rect">
            <a:avLst/>
          </a:prstGeom>
          <a:noFill/>
          <a:ln>
            <a:noFill/>
          </a:ln>
        </p:spPr>
      </p:pic>
      <p:pic>
        <p:nvPicPr>
          <p:cNvPr id="419" name="Google Shape;419;p47"/>
          <p:cNvPicPr preferRelativeResize="0"/>
          <p:nvPr/>
        </p:nvPicPr>
        <p:blipFill>
          <a:blip r:embed="rId5">
            <a:alphaModFix/>
          </a:blip>
          <a:stretch>
            <a:fillRect/>
          </a:stretch>
        </p:blipFill>
        <p:spPr>
          <a:xfrm>
            <a:off x="165075" y="251675"/>
            <a:ext cx="2511875" cy="11813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23" name="Shape 423"/>
        <p:cNvGrpSpPr/>
        <p:nvPr/>
      </p:nvGrpSpPr>
      <p:grpSpPr>
        <a:xfrm>
          <a:off x="0" y="0"/>
          <a:ext cx="0" cy="0"/>
          <a:chOff x="0" y="0"/>
          <a:chExt cx="0" cy="0"/>
        </a:xfrm>
      </p:grpSpPr>
      <p:sp>
        <p:nvSpPr>
          <p:cNvPr id="424" name="Google Shape;424;p48"/>
          <p:cNvSpPr txBox="1"/>
          <p:nvPr/>
        </p:nvSpPr>
        <p:spPr>
          <a:xfrm>
            <a:off x="1016450" y="295825"/>
            <a:ext cx="8004300" cy="73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SQL </a:t>
            </a:r>
            <a:r>
              <a:rPr i="1" lang="en-GB" sz="3600">
                <a:latin typeface="Anton"/>
                <a:ea typeface="Anton"/>
                <a:cs typeface="Anton"/>
                <a:sym typeface="Anton"/>
              </a:rPr>
              <a:t>vs NoSQL: Conceptos</a:t>
            </a:r>
            <a:endParaRPr i="1" sz="3600">
              <a:latin typeface="Anton"/>
              <a:ea typeface="Anton"/>
              <a:cs typeface="Anton"/>
              <a:sym typeface="Anton"/>
            </a:endParaRPr>
          </a:p>
        </p:txBody>
      </p:sp>
      <p:pic>
        <p:nvPicPr>
          <p:cNvPr id="425" name="Google Shape;425;p4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26" name="Google Shape;426;p48"/>
          <p:cNvPicPr preferRelativeResize="0"/>
          <p:nvPr/>
        </p:nvPicPr>
        <p:blipFill>
          <a:blip r:embed="rId4">
            <a:alphaModFix/>
          </a:blip>
          <a:stretch>
            <a:fillRect/>
          </a:stretch>
        </p:blipFill>
        <p:spPr>
          <a:xfrm>
            <a:off x="7628225" y="15175"/>
            <a:ext cx="1186525" cy="1186525"/>
          </a:xfrm>
          <a:prstGeom prst="rect">
            <a:avLst/>
          </a:prstGeom>
          <a:noFill/>
          <a:ln>
            <a:noFill/>
          </a:ln>
        </p:spPr>
      </p:pic>
      <p:sp>
        <p:nvSpPr>
          <p:cNvPr id="427" name="Google Shape;427;p48"/>
          <p:cNvSpPr txBox="1"/>
          <p:nvPr/>
        </p:nvSpPr>
        <p:spPr>
          <a:xfrm>
            <a:off x="143400" y="1115425"/>
            <a:ext cx="8877300" cy="3942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3CEFAB"/>
              </a:buClr>
              <a:buSzPts val="1800"/>
              <a:buFont typeface="Helvetica Neue Light"/>
              <a:buChar char="●"/>
            </a:pPr>
            <a:r>
              <a:rPr lang="en-GB" sz="1800">
                <a:latin typeface="Helvetica Neue Light"/>
                <a:ea typeface="Helvetica Neue Light"/>
                <a:cs typeface="Helvetica Neue Light"/>
                <a:sym typeface="Helvetica Neue Light"/>
              </a:rPr>
              <a:t>Al trabajar con SQL y bases de datos relacionales, el sistema de almacenamiento de datos de nuestras aplicaciones web sigue patrones que otorgan relación entre las tablas de nuestra base de datos con las claves primaria y foráneas. </a:t>
            </a:r>
            <a:endParaRPr sz="1800">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lang="en-GB" sz="1800">
                <a:latin typeface="Helvetica Neue Light"/>
                <a:ea typeface="Helvetica Neue Light"/>
                <a:cs typeface="Helvetica Neue Light"/>
                <a:sym typeface="Helvetica Neue Light"/>
              </a:rPr>
              <a:t>Esto es altamente beneficioso porque nos genera un </a:t>
            </a:r>
            <a:r>
              <a:rPr b="1" lang="en-GB" sz="1800">
                <a:latin typeface="Helvetica Neue"/>
                <a:ea typeface="Helvetica Neue"/>
                <a:cs typeface="Helvetica Neue"/>
                <a:sym typeface="Helvetica Neue"/>
              </a:rPr>
              <a:t>sistema de almacenamiento de datos totalmente estructurado</a:t>
            </a:r>
            <a:r>
              <a:rPr lang="en-GB"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b="1" lang="en-GB" sz="1800">
                <a:latin typeface="Helvetica Neue"/>
                <a:ea typeface="Helvetica Neue"/>
                <a:cs typeface="Helvetica Neue"/>
                <a:sym typeface="Helvetica Neue"/>
              </a:rPr>
              <a:t>Al evolucionar </a:t>
            </a:r>
            <a:r>
              <a:rPr lang="en-GB" sz="1800">
                <a:latin typeface="Helvetica Neue Light"/>
                <a:ea typeface="Helvetica Neue Light"/>
                <a:cs typeface="Helvetica Neue Light"/>
                <a:sym typeface="Helvetica Neue Light"/>
              </a:rPr>
              <a:t>nuestras aplicaciones web, </a:t>
            </a:r>
            <a:r>
              <a:rPr b="1" lang="en-GB" sz="1800">
                <a:latin typeface="Helvetica Neue"/>
                <a:ea typeface="Helvetica Neue"/>
                <a:cs typeface="Helvetica Neue"/>
                <a:sym typeface="Helvetica Neue"/>
              </a:rPr>
              <a:t>debemos realizar modificaciones </a:t>
            </a:r>
            <a:r>
              <a:rPr lang="en-GB" sz="1800">
                <a:latin typeface="Helvetica Neue Light"/>
                <a:ea typeface="Helvetica Neue Light"/>
                <a:cs typeface="Helvetica Neue Light"/>
                <a:sym typeface="Helvetica Neue Light"/>
              </a:rPr>
              <a:t>en nuestro modelo conceptual de la base de datos.</a:t>
            </a:r>
            <a:endParaRPr sz="1800">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lang="en-GB" sz="1800">
                <a:latin typeface="Helvetica Neue Light"/>
                <a:ea typeface="Helvetica Neue Light"/>
                <a:cs typeface="Helvetica Neue Light"/>
                <a:sym typeface="Helvetica Neue Light"/>
              </a:rPr>
              <a:t>Este problema con las bases de datos </a:t>
            </a:r>
            <a:r>
              <a:rPr b="1" lang="en-GB" sz="1800">
                <a:latin typeface="Helvetica Neue"/>
                <a:ea typeface="Helvetica Neue"/>
                <a:cs typeface="Helvetica Neue"/>
                <a:sym typeface="Helvetica Neue"/>
              </a:rPr>
              <a:t>NoSQL</a:t>
            </a:r>
            <a:r>
              <a:rPr lang="en-GB" sz="1800">
                <a:latin typeface="Helvetica Neue Light"/>
                <a:ea typeface="Helvetica Neue Light"/>
                <a:cs typeface="Helvetica Neue Light"/>
                <a:sym typeface="Helvetica Neue Light"/>
              </a:rPr>
              <a:t> quedaría resuelto por la </a:t>
            </a:r>
            <a:r>
              <a:rPr b="1" lang="en-GB" sz="1800">
                <a:latin typeface="Helvetica Neue"/>
                <a:ea typeface="Helvetica Neue"/>
                <a:cs typeface="Helvetica Neue"/>
                <a:sym typeface="Helvetica Neue"/>
              </a:rPr>
              <a:t>flexibilidad </a:t>
            </a:r>
            <a:r>
              <a:rPr lang="en-GB" sz="1800">
                <a:latin typeface="Helvetica Neue Light"/>
                <a:ea typeface="Helvetica Neue Light"/>
                <a:cs typeface="Helvetica Neue Light"/>
                <a:sym typeface="Helvetica Neue Light"/>
              </a:rPr>
              <a:t>que nos ofrecen las base de datos documentales, ya que estas bases de datos trabajan con datos en formato JSON.</a:t>
            </a:r>
            <a:endParaRPr sz="1800">
              <a:solidFill>
                <a:srgbClr val="000000"/>
              </a:solidFill>
              <a:latin typeface="Helvetica Neue Light"/>
              <a:ea typeface="Helvetica Neue Light"/>
              <a:cs typeface="Helvetica Neue Light"/>
              <a:sym typeface="Helvetica Neue Light"/>
            </a:endParaRPr>
          </a:p>
        </p:txBody>
      </p:sp>
      <p:pic>
        <p:nvPicPr>
          <p:cNvPr id="428" name="Google Shape;428;p48"/>
          <p:cNvPicPr preferRelativeResize="0"/>
          <p:nvPr/>
        </p:nvPicPr>
        <p:blipFill>
          <a:blip r:embed="rId5">
            <a:alphaModFix/>
          </a:blip>
          <a:stretch>
            <a:fillRect/>
          </a:stretch>
        </p:blipFill>
        <p:spPr>
          <a:xfrm>
            <a:off x="342150" y="141363"/>
            <a:ext cx="2189426" cy="9341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32" name="Shape 432"/>
        <p:cNvGrpSpPr/>
        <p:nvPr/>
      </p:nvGrpSpPr>
      <p:grpSpPr>
        <a:xfrm>
          <a:off x="0" y="0"/>
          <a:ext cx="0" cy="0"/>
          <a:chOff x="0" y="0"/>
          <a:chExt cx="0" cy="0"/>
        </a:xfrm>
      </p:grpSpPr>
      <p:sp>
        <p:nvSpPr>
          <p:cNvPr id="433" name="Google Shape;433;p49"/>
          <p:cNvSpPr txBox="1"/>
          <p:nvPr/>
        </p:nvSpPr>
        <p:spPr>
          <a:xfrm>
            <a:off x="-504300" y="120975"/>
            <a:ext cx="5929500" cy="123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MySQL</a:t>
            </a:r>
            <a:r>
              <a:rPr i="1" lang="en-GB" sz="3600">
                <a:latin typeface="Anton"/>
                <a:ea typeface="Anton"/>
                <a:cs typeface="Anton"/>
                <a:sym typeface="Anton"/>
              </a:rPr>
              <a:t> vs MongoDB</a:t>
            </a:r>
            <a:endParaRPr i="1" sz="3600">
              <a:latin typeface="Anton"/>
              <a:ea typeface="Anton"/>
              <a:cs typeface="Anton"/>
              <a:sym typeface="Anton"/>
            </a:endParaRPr>
          </a:p>
          <a:p>
            <a:pPr indent="0" lvl="0" marL="0" rtl="0" algn="ctr">
              <a:spcBef>
                <a:spcPts val="0"/>
              </a:spcBef>
              <a:spcAft>
                <a:spcPts val="0"/>
              </a:spcAft>
              <a:buNone/>
            </a:pPr>
            <a:r>
              <a:rPr i="1" lang="en-GB" sz="3600">
                <a:latin typeface="Anton"/>
                <a:ea typeface="Anton"/>
                <a:cs typeface="Anton"/>
                <a:sym typeface="Anton"/>
              </a:rPr>
              <a:t>Esquemas</a:t>
            </a:r>
            <a:endParaRPr i="1" sz="3600">
              <a:latin typeface="Anton"/>
              <a:ea typeface="Anton"/>
              <a:cs typeface="Anton"/>
              <a:sym typeface="Anton"/>
            </a:endParaRPr>
          </a:p>
        </p:txBody>
      </p:sp>
      <p:pic>
        <p:nvPicPr>
          <p:cNvPr id="434" name="Google Shape;434;p4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35" name="Google Shape;435;p49"/>
          <p:cNvPicPr preferRelativeResize="0"/>
          <p:nvPr/>
        </p:nvPicPr>
        <p:blipFill>
          <a:blip r:embed="rId4">
            <a:alphaModFix/>
          </a:blip>
          <a:stretch>
            <a:fillRect/>
          </a:stretch>
        </p:blipFill>
        <p:spPr>
          <a:xfrm>
            <a:off x="184700" y="1403575"/>
            <a:ext cx="4515749" cy="3462400"/>
          </a:xfrm>
          <a:prstGeom prst="rect">
            <a:avLst/>
          </a:prstGeom>
          <a:noFill/>
          <a:ln>
            <a:noFill/>
          </a:ln>
          <a:effectLst>
            <a:outerShdw blurRad="57150" rotWithShape="0" algn="bl" dir="5400000" dist="19050">
              <a:srgbClr val="000000">
                <a:alpha val="50000"/>
              </a:srgbClr>
            </a:outerShdw>
          </a:effectLst>
        </p:spPr>
      </p:pic>
      <p:pic>
        <p:nvPicPr>
          <p:cNvPr id="436" name="Google Shape;436;p49"/>
          <p:cNvPicPr preferRelativeResize="0"/>
          <p:nvPr/>
        </p:nvPicPr>
        <p:blipFill>
          <a:blip r:embed="rId5">
            <a:alphaModFix/>
          </a:blip>
          <a:stretch>
            <a:fillRect/>
          </a:stretch>
        </p:blipFill>
        <p:spPr>
          <a:xfrm>
            <a:off x="5618425" y="221975"/>
            <a:ext cx="2699725" cy="1484850"/>
          </a:xfrm>
          <a:prstGeom prst="rect">
            <a:avLst/>
          </a:prstGeom>
          <a:noFill/>
          <a:ln>
            <a:noFill/>
          </a:ln>
          <a:effectLst>
            <a:outerShdw blurRad="57150" rotWithShape="0" algn="bl" dir="5400000" dist="19050">
              <a:srgbClr val="000000">
                <a:alpha val="50000"/>
              </a:srgbClr>
            </a:outerShdw>
          </a:effectLst>
        </p:spPr>
      </p:pic>
      <p:pic>
        <p:nvPicPr>
          <p:cNvPr id="437" name="Google Shape;437;p49"/>
          <p:cNvPicPr preferRelativeResize="0"/>
          <p:nvPr/>
        </p:nvPicPr>
        <p:blipFill>
          <a:blip r:embed="rId6">
            <a:alphaModFix/>
          </a:blip>
          <a:stretch>
            <a:fillRect/>
          </a:stretch>
        </p:blipFill>
        <p:spPr>
          <a:xfrm>
            <a:off x="4464843" y="1901924"/>
            <a:ext cx="4515758" cy="2732012"/>
          </a:xfrm>
          <a:prstGeom prst="rect">
            <a:avLst/>
          </a:prstGeom>
          <a:noFill/>
          <a:ln>
            <a:noFill/>
          </a:ln>
          <a:effectLst>
            <a:outerShdw blurRad="57150" rotWithShape="0" algn="bl" dir="5400000" dist="19050">
              <a:srgbClr val="000000">
                <a:alpha val="50000"/>
              </a:srgbClr>
            </a:outerShdw>
          </a:effectLst>
        </p:spPr>
      </p:pic>
      <p:pic>
        <p:nvPicPr>
          <p:cNvPr id="438" name="Google Shape;438;p49"/>
          <p:cNvPicPr preferRelativeResize="0"/>
          <p:nvPr/>
        </p:nvPicPr>
        <p:blipFill>
          <a:blip r:embed="rId7">
            <a:alphaModFix/>
          </a:blip>
          <a:stretch>
            <a:fillRect/>
          </a:stretch>
        </p:blipFill>
        <p:spPr>
          <a:xfrm>
            <a:off x="4846475" y="1047463"/>
            <a:ext cx="659051" cy="659051"/>
          </a:xfrm>
          <a:prstGeom prst="rect">
            <a:avLst/>
          </a:prstGeom>
          <a:noFill/>
          <a:ln>
            <a:noFill/>
          </a:ln>
          <a:effectLst>
            <a:outerShdw blurRad="57150" rotWithShape="0" algn="bl" dir="5400000" dist="19050">
              <a:srgbClr val="000000">
                <a:alpha val="50000"/>
              </a:srgbClr>
            </a:outerShdw>
          </a:effectLst>
        </p:spPr>
      </p:pic>
      <p:pic>
        <p:nvPicPr>
          <p:cNvPr id="439" name="Google Shape;439;p49"/>
          <p:cNvPicPr preferRelativeResize="0"/>
          <p:nvPr/>
        </p:nvPicPr>
        <p:blipFill>
          <a:blip r:embed="rId8">
            <a:alphaModFix/>
          </a:blip>
          <a:stretch>
            <a:fillRect/>
          </a:stretch>
        </p:blipFill>
        <p:spPr>
          <a:xfrm>
            <a:off x="7796527" y="182663"/>
            <a:ext cx="1755098" cy="9538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43" name="Shape 443"/>
        <p:cNvGrpSpPr/>
        <p:nvPr/>
      </p:nvGrpSpPr>
      <p:grpSpPr>
        <a:xfrm>
          <a:off x="0" y="0"/>
          <a:ext cx="0" cy="0"/>
          <a:chOff x="0" y="0"/>
          <a:chExt cx="0" cy="0"/>
        </a:xfrm>
      </p:grpSpPr>
      <p:sp>
        <p:nvSpPr>
          <p:cNvPr id="444" name="Google Shape;444;p50"/>
          <p:cNvSpPr txBox="1"/>
          <p:nvPr/>
        </p:nvSpPr>
        <p:spPr>
          <a:xfrm>
            <a:off x="-100825" y="308550"/>
            <a:ext cx="4748700" cy="130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MySQL vs MongoDB: comparaciones</a:t>
            </a:r>
            <a:endParaRPr i="1" sz="3600">
              <a:latin typeface="Anton"/>
              <a:ea typeface="Anton"/>
              <a:cs typeface="Anton"/>
              <a:sym typeface="Anton"/>
            </a:endParaRPr>
          </a:p>
        </p:txBody>
      </p:sp>
      <p:pic>
        <p:nvPicPr>
          <p:cNvPr id="445" name="Google Shape;445;p50"/>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46" name="Google Shape;446;p50"/>
          <p:cNvPicPr preferRelativeResize="0"/>
          <p:nvPr/>
        </p:nvPicPr>
        <p:blipFill>
          <a:blip r:embed="rId4">
            <a:alphaModFix/>
          </a:blip>
          <a:stretch>
            <a:fillRect/>
          </a:stretch>
        </p:blipFill>
        <p:spPr>
          <a:xfrm>
            <a:off x="178025" y="1754125"/>
            <a:ext cx="4562801" cy="3131576"/>
          </a:xfrm>
          <a:prstGeom prst="rect">
            <a:avLst/>
          </a:prstGeom>
          <a:noFill/>
          <a:ln>
            <a:noFill/>
          </a:ln>
          <a:effectLst>
            <a:outerShdw blurRad="57150" rotWithShape="0" algn="bl" dir="5400000" dist="19050">
              <a:srgbClr val="000000">
                <a:alpha val="50000"/>
              </a:srgbClr>
            </a:outerShdw>
          </a:effectLst>
        </p:spPr>
      </p:pic>
      <p:pic>
        <p:nvPicPr>
          <p:cNvPr id="447" name="Google Shape;447;p50"/>
          <p:cNvPicPr preferRelativeResize="0"/>
          <p:nvPr/>
        </p:nvPicPr>
        <p:blipFill>
          <a:blip r:embed="rId5">
            <a:alphaModFix/>
          </a:blip>
          <a:stretch>
            <a:fillRect/>
          </a:stretch>
        </p:blipFill>
        <p:spPr>
          <a:xfrm>
            <a:off x="4647875" y="308551"/>
            <a:ext cx="4244426" cy="39289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451" name="Shape 451"/>
        <p:cNvGrpSpPr/>
        <p:nvPr/>
      </p:nvGrpSpPr>
      <p:grpSpPr>
        <a:xfrm>
          <a:off x="0" y="0"/>
          <a:ext cx="0" cy="0"/>
          <a:chOff x="0" y="0"/>
          <a:chExt cx="0" cy="0"/>
        </a:xfrm>
      </p:grpSpPr>
      <p:sp>
        <p:nvSpPr>
          <p:cNvPr id="452" name="Google Shape;452;p51"/>
          <p:cNvSpPr txBox="1"/>
          <p:nvPr/>
        </p:nvSpPr>
        <p:spPr>
          <a:xfrm>
            <a:off x="0" y="172200"/>
            <a:ext cx="9144000" cy="87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Ventajas y Desventajas de MySQL y MongoDB</a:t>
            </a:r>
            <a:endParaRPr i="1" sz="3600">
              <a:solidFill>
                <a:srgbClr val="121212"/>
              </a:solidFill>
              <a:latin typeface="Anton"/>
              <a:ea typeface="Anton"/>
              <a:cs typeface="Anton"/>
              <a:sym typeface="Anton"/>
            </a:endParaRPr>
          </a:p>
        </p:txBody>
      </p:sp>
      <p:pic>
        <p:nvPicPr>
          <p:cNvPr id="453" name="Google Shape;453;p51"/>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54" name="Google Shape;454;p51"/>
          <p:cNvPicPr preferRelativeResize="0"/>
          <p:nvPr/>
        </p:nvPicPr>
        <p:blipFill>
          <a:blip r:embed="rId4">
            <a:alphaModFix/>
          </a:blip>
          <a:stretch>
            <a:fillRect/>
          </a:stretch>
        </p:blipFill>
        <p:spPr>
          <a:xfrm>
            <a:off x="1398750" y="1393200"/>
            <a:ext cx="5924277" cy="3538110"/>
          </a:xfrm>
          <a:prstGeom prst="rect">
            <a:avLst/>
          </a:prstGeom>
          <a:noFill/>
          <a:ln>
            <a:noFill/>
          </a:ln>
        </p:spPr>
      </p:pic>
      <p:pic>
        <p:nvPicPr>
          <p:cNvPr id="455" name="Google Shape;455;p51"/>
          <p:cNvPicPr preferRelativeResize="0"/>
          <p:nvPr/>
        </p:nvPicPr>
        <p:blipFill>
          <a:blip r:embed="rId5">
            <a:alphaModFix/>
          </a:blip>
          <a:stretch>
            <a:fillRect/>
          </a:stretch>
        </p:blipFill>
        <p:spPr>
          <a:xfrm>
            <a:off x="6616675" y="2729759"/>
            <a:ext cx="2137774" cy="1603350"/>
          </a:xfrm>
          <a:prstGeom prst="rect">
            <a:avLst/>
          </a:prstGeom>
          <a:noFill/>
          <a:ln>
            <a:noFill/>
          </a:ln>
          <a:effectLst>
            <a:outerShdw blurRad="57150" rotWithShape="0" algn="bl" dir="5400000" dist="19050">
              <a:srgbClr val="000000">
                <a:alpha val="50000"/>
              </a:srgbClr>
            </a:outerShdw>
          </a:effectLst>
        </p:spPr>
      </p:pic>
      <p:pic>
        <p:nvPicPr>
          <p:cNvPr id="456" name="Google Shape;456;p51"/>
          <p:cNvPicPr preferRelativeResize="0"/>
          <p:nvPr/>
        </p:nvPicPr>
        <p:blipFill>
          <a:blip r:embed="rId6">
            <a:alphaModFix/>
          </a:blip>
          <a:stretch>
            <a:fillRect/>
          </a:stretch>
        </p:blipFill>
        <p:spPr>
          <a:xfrm>
            <a:off x="3377926" y="1046700"/>
            <a:ext cx="1664375" cy="811525"/>
          </a:xfrm>
          <a:prstGeom prst="rect">
            <a:avLst/>
          </a:prstGeom>
          <a:noFill/>
          <a:ln>
            <a:noFill/>
          </a:ln>
          <a:effectLst>
            <a:outerShdw blurRad="57150" rotWithShape="0" algn="bl" dir="5400000" dist="19050">
              <a:srgbClr val="000000">
                <a:alpha val="50000"/>
              </a:srgbClr>
            </a:outerShdw>
          </a:effectLst>
        </p:spPr>
      </p:pic>
      <p:pic>
        <p:nvPicPr>
          <p:cNvPr id="457" name="Google Shape;457;p51"/>
          <p:cNvPicPr preferRelativeResize="0"/>
          <p:nvPr/>
        </p:nvPicPr>
        <p:blipFill>
          <a:blip r:embed="rId7">
            <a:alphaModFix/>
          </a:blip>
          <a:stretch>
            <a:fillRect/>
          </a:stretch>
        </p:blipFill>
        <p:spPr>
          <a:xfrm>
            <a:off x="467593" y="1145812"/>
            <a:ext cx="1904093" cy="1002426"/>
          </a:xfrm>
          <a:prstGeom prst="rect">
            <a:avLst/>
          </a:prstGeom>
          <a:noFill/>
          <a:ln>
            <a:noFill/>
          </a:ln>
          <a:effectLst>
            <a:outerShdw blurRad="57150" rotWithShape="0" algn="bl" dir="5400000" dist="19050">
              <a:srgbClr val="000000">
                <a:alpha val="50000"/>
              </a:srgbClr>
            </a:outerShdw>
          </a:effectLst>
        </p:spPr>
      </p:pic>
      <p:pic>
        <p:nvPicPr>
          <p:cNvPr id="458" name="Google Shape;458;p51"/>
          <p:cNvPicPr preferRelativeResize="0"/>
          <p:nvPr/>
        </p:nvPicPr>
        <p:blipFill>
          <a:blip r:embed="rId8">
            <a:alphaModFix/>
          </a:blip>
          <a:stretch>
            <a:fillRect/>
          </a:stretch>
        </p:blipFill>
        <p:spPr>
          <a:xfrm>
            <a:off x="6313275" y="1046687"/>
            <a:ext cx="1904074" cy="1356538"/>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6" name="Shape 96"/>
        <p:cNvGrpSpPr/>
        <p:nvPr/>
      </p:nvGrpSpPr>
      <p:grpSpPr>
        <a:xfrm>
          <a:off x="0" y="0"/>
          <a:ext cx="0" cy="0"/>
          <a:chOff x="0" y="0"/>
          <a:chExt cx="0" cy="0"/>
        </a:xfrm>
      </p:grpSpPr>
      <p:sp>
        <p:nvSpPr>
          <p:cNvPr id="97" name="Google Shape;97;p16"/>
          <p:cNvSpPr txBox="1"/>
          <p:nvPr/>
        </p:nvSpPr>
        <p:spPr>
          <a:xfrm>
            <a:off x="75" y="137375"/>
            <a:ext cx="9144000" cy="98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MongoDB</a:t>
            </a:r>
            <a:endParaRPr i="1" sz="3600">
              <a:solidFill>
                <a:srgbClr val="E0FF00"/>
              </a:solidFill>
              <a:latin typeface="Anton"/>
              <a:ea typeface="Anton"/>
              <a:cs typeface="Anton"/>
              <a:sym typeface="Anton"/>
            </a:endParaRPr>
          </a:p>
        </p:txBody>
      </p:sp>
      <p:pic>
        <p:nvPicPr>
          <p:cNvPr id="98" name="Google Shape;98;p16"/>
          <p:cNvPicPr preferRelativeResize="0"/>
          <p:nvPr/>
        </p:nvPicPr>
        <p:blipFill>
          <a:blip r:embed="rId4">
            <a:alphaModFix/>
          </a:blip>
          <a:stretch>
            <a:fillRect/>
          </a:stretch>
        </p:blipFill>
        <p:spPr>
          <a:xfrm>
            <a:off x="1071725" y="1014525"/>
            <a:ext cx="7000549" cy="3402450"/>
          </a:xfrm>
          <a:prstGeom prst="rect">
            <a:avLst/>
          </a:prstGeom>
          <a:noFill/>
          <a:ln>
            <a:noFill/>
          </a:ln>
        </p:spPr>
      </p:pic>
      <p:pic>
        <p:nvPicPr>
          <p:cNvPr id="99" name="Google Shape;99;p16"/>
          <p:cNvPicPr preferRelativeResize="0"/>
          <p:nvPr/>
        </p:nvPicPr>
        <p:blipFill>
          <a:blip r:embed="rId5">
            <a:alphaModFix/>
          </a:blip>
          <a:stretch>
            <a:fillRect/>
          </a:stretch>
        </p:blipFill>
        <p:spPr>
          <a:xfrm>
            <a:off x="6220275" y="312550"/>
            <a:ext cx="2516923" cy="1415775"/>
          </a:xfrm>
          <a:prstGeom prst="rect">
            <a:avLst/>
          </a:prstGeom>
          <a:noFill/>
          <a:ln>
            <a:noFill/>
          </a:ln>
          <a:effectLst>
            <a:reflection blurRad="0" dir="5400000" dist="38100" endA="0" endPos="30000" fadeDir="5400012" kx="0" rotWithShape="0" algn="bl" stPos="0" sy="-100000" ky="0"/>
          </a:effectLst>
        </p:spPr>
      </p:pic>
      <p:pic>
        <p:nvPicPr>
          <p:cNvPr id="100" name="Google Shape;100;p16"/>
          <p:cNvPicPr preferRelativeResize="0"/>
          <p:nvPr/>
        </p:nvPicPr>
        <p:blipFill>
          <a:blip r:embed="rId6">
            <a:alphaModFix/>
          </a:blip>
          <a:stretch>
            <a:fillRect/>
          </a:stretch>
        </p:blipFill>
        <p:spPr>
          <a:xfrm rot="2700008">
            <a:off x="-1312988" y="-117128"/>
            <a:ext cx="5098101" cy="2770707"/>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2"/>
          <p:cNvSpPr txBox="1"/>
          <p:nvPr/>
        </p:nvSpPr>
        <p:spPr>
          <a:xfrm>
            <a:off x="3978600" y="436050"/>
            <a:ext cx="3507600" cy="7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3600">
                <a:latin typeface="Anton"/>
                <a:ea typeface="Anton"/>
                <a:cs typeface="Anton"/>
                <a:sym typeface="Anton"/>
              </a:rPr>
              <a:t>MySQL: ventajas</a:t>
            </a:r>
            <a:endParaRPr i="1" sz="3600">
              <a:latin typeface="Anton"/>
              <a:ea typeface="Anton"/>
              <a:cs typeface="Anton"/>
              <a:sym typeface="Anton"/>
            </a:endParaRPr>
          </a:p>
        </p:txBody>
      </p:sp>
      <p:pic>
        <p:nvPicPr>
          <p:cNvPr id="464" name="Google Shape;464;p52"/>
          <p:cNvPicPr preferRelativeResize="0"/>
          <p:nvPr/>
        </p:nvPicPr>
        <p:blipFill>
          <a:blip r:embed="rId3">
            <a:alphaModFix/>
          </a:blip>
          <a:stretch>
            <a:fillRect/>
          </a:stretch>
        </p:blipFill>
        <p:spPr>
          <a:xfrm>
            <a:off x="7628225" y="15175"/>
            <a:ext cx="1186525" cy="1186525"/>
          </a:xfrm>
          <a:prstGeom prst="rect">
            <a:avLst/>
          </a:prstGeom>
          <a:noFill/>
          <a:ln>
            <a:noFill/>
          </a:ln>
        </p:spPr>
      </p:pic>
      <p:pic>
        <p:nvPicPr>
          <p:cNvPr id="465" name="Google Shape;465;p52"/>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466" name="Google Shape;466;p52"/>
          <p:cNvSpPr txBox="1"/>
          <p:nvPr/>
        </p:nvSpPr>
        <p:spPr>
          <a:xfrm>
            <a:off x="322375" y="1506500"/>
            <a:ext cx="8492400" cy="33588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Podemos </a:t>
            </a:r>
            <a:r>
              <a:rPr b="1" lang="en-GB" sz="2000">
                <a:solidFill>
                  <a:schemeClr val="dk1"/>
                </a:solidFill>
                <a:highlight>
                  <a:srgbClr val="FFFFFF"/>
                </a:highlight>
                <a:latin typeface="Helvetica Neue"/>
                <a:ea typeface="Helvetica Neue"/>
                <a:cs typeface="Helvetica Neue"/>
                <a:sym typeface="Helvetica Neue"/>
              </a:rPr>
              <a:t>ejecutar sentencias SQL</a:t>
            </a:r>
            <a:r>
              <a:rPr lang="en-GB" sz="2000">
                <a:solidFill>
                  <a:schemeClr val="dk1"/>
                </a:solidFill>
                <a:highlight>
                  <a:srgbClr val="FFFFFF"/>
                </a:highlight>
                <a:latin typeface="Helvetica Neue Light"/>
                <a:ea typeface="Helvetica Neue Light"/>
                <a:cs typeface="Helvetica Neue Light"/>
                <a:sym typeface="Helvetica Neue Light"/>
              </a:rPr>
              <a:t> directamente en nuestra base de datos.</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Posibilidad de </a:t>
            </a:r>
            <a:r>
              <a:rPr b="1" lang="en-GB" sz="2000">
                <a:solidFill>
                  <a:schemeClr val="dk1"/>
                </a:solidFill>
                <a:highlight>
                  <a:srgbClr val="FFFFFF"/>
                </a:highlight>
                <a:latin typeface="Helvetica Neue"/>
                <a:ea typeface="Helvetica Neue"/>
                <a:cs typeface="Helvetica Neue"/>
                <a:sym typeface="Helvetica Neue"/>
              </a:rPr>
              <a:t>abstracción</a:t>
            </a:r>
            <a:r>
              <a:rPr lang="en-GB" sz="2000">
                <a:solidFill>
                  <a:schemeClr val="dk1"/>
                </a:solidFill>
                <a:highlight>
                  <a:srgbClr val="FFFFFF"/>
                </a:highlight>
                <a:latin typeface="Helvetica Neue Light"/>
                <a:ea typeface="Helvetica Neue Light"/>
                <a:cs typeface="Helvetica Neue Light"/>
                <a:sym typeface="Helvetica Neue Light"/>
              </a:rPr>
              <a:t> de nuestra base de datos con algún ORM estilo Doctrine o Hibernate.</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Almacenamiento de datos totalmente </a:t>
            </a:r>
            <a:r>
              <a:rPr b="1" lang="en-GB" sz="2000">
                <a:solidFill>
                  <a:schemeClr val="dk1"/>
                </a:solidFill>
                <a:highlight>
                  <a:srgbClr val="FFFFFF"/>
                </a:highlight>
                <a:latin typeface="Helvetica Neue"/>
                <a:ea typeface="Helvetica Neue"/>
                <a:cs typeface="Helvetica Neue"/>
                <a:sym typeface="Helvetica Neue"/>
              </a:rPr>
              <a:t>organizado </a:t>
            </a:r>
            <a:r>
              <a:rPr lang="en-GB" sz="2000">
                <a:solidFill>
                  <a:schemeClr val="dk1"/>
                </a:solidFill>
                <a:highlight>
                  <a:srgbClr val="FFFFFF"/>
                </a:highlight>
                <a:latin typeface="Helvetica Neue Light"/>
                <a:ea typeface="Helvetica Neue Light"/>
                <a:cs typeface="Helvetica Neue Light"/>
                <a:sym typeface="Helvetica Neue Light"/>
              </a:rPr>
              <a:t>y </a:t>
            </a:r>
            <a:r>
              <a:rPr b="1" lang="en-GB" sz="2000">
                <a:solidFill>
                  <a:schemeClr val="dk1"/>
                </a:solidFill>
                <a:highlight>
                  <a:srgbClr val="FFFFFF"/>
                </a:highlight>
                <a:latin typeface="Helvetica Neue"/>
                <a:ea typeface="Helvetica Neue"/>
                <a:cs typeface="Helvetica Neue"/>
                <a:sym typeface="Helvetica Neue"/>
              </a:rPr>
              <a:t>jerarquizado </a:t>
            </a:r>
            <a:r>
              <a:rPr lang="en-GB" sz="2000">
                <a:solidFill>
                  <a:schemeClr val="dk1"/>
                </a:solidFill>
                <a:highlight>
                  <a:srgbClr val="FFFFFF"/>
                </a:highlight>
                <a:latin typeface="Helvetica Neue Light"/>
                <a:ea typeface="Helvetica Neue Light"/>
                <a:cs typeface="Helvetica Neue Light"/>
                <a:sym typeface="Helvetica Neue Light"/>
              </a:rPr>
              <a:t>con claves primarias y foráneas.</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Nos permite </a:t>
            </a:r>
            <a:r>
              <a:rPr b="1" lang="en-GB" sz="2000">
                <a:solidFill>
                  <a:schemeClr val="dk1"/>
                </a:solidFill>
                <a:highlight>
                  <a:srgbClr val="FFFFFF"/>
                </a:highlight>
                <a:latin typeface="Helvetica Neue"/>
                <a:ea typeface="Helvetica Neue"/>
                <a:cs typeface="Helvetica Neue"/>
                <a:sym typeface="Helvetica Neue"/>
              </a:rPr>
              <a:t>evitar</a:t>
            </a:r>
            <a:r>
              <a:rPr lang="en-GB" sz="2000">
                <a:solidFill>
                  <a:schemeClr val="dk1"/>
                </a:solidFill>
                <a:highlight>
                  <a:srgbClr val="FFFFFF"/>
                </a:highlight>
                <a:latin typeface="Helvetica Neue Light"/>
                <a:ea typeface="Helvetica Neue Light"/>
                <a:cs typeface="Helvetica Neue Light"/>
                <a:sym typeface="Helvetica Neue Light"/>
              </a:rPr>
              <a:t> la </a:t>
            </a:r>
            <a:r>
              <a:rPr b="1" lang="en-GB" sz="2000">
                <a:solidFill>
                  <a:schemeClr val="dk1"/>
                </a:solidFill>
                <a:highlight>
                  <a:srgbClr val="FFFFFF"/>
                </a:highlight>
                <a:latin typeface="Helvetica Neue"/>
                <a:ea typeface="Helvetica Neue"/>
                <a:cs typeface="Helvetica Neue"/>
                <a:sym typeface="Helvetica Neue"/>
              </a:rPr>
              <a:t>duplicidad </a:t>
            </a:r>
            <a:r>
              <a:rPr lang="en-GB" sz="2000">
                <a:solidFill>
                  <a:schemeClr val="dk1"/>
                </a:solidFill>
                <a:highlight>
                  <a:srgbClr val="FFFFFF"/>
                </a:highlight>
                <a:latin typeface="Helvetica Neue Light"/>
                <a:ea typeface="Helvetica Neue Light"/>
                <a:cs typeface="Helvetica Neue Light"/>
                <a:sym typeface="Helvetica Neue Light"/>
              </a:rPr>
              <a:t>de registros.</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Mejora notable en </a:t>
            </a:r>
            <a:r>
              <a:rPr b="1" lang="en-GB" sz="2000">
                <a:solidFill>
                  <a:schemeClr val="dk1"/>
                </a:solidFill>
                <a:highlight>
                  <a:srgbClr val="FFFFFF"/>
                </a:highlight>
                <a:latin typeface="Helvetica Neue"/>
                <a:ea typeface="Helvetica Neue"/>
                <a:cs typeface="Helvetica Neue"/>
                <a:sym typeface="Helvetica Neue"/>
              </a:rPr>
              <a:t>mantenimiento</a:t>
            </a:r>
            <a:r>
              <a:rPr lang="en-GB" sz="2000">
                <a:solidFill>
                  <a:schemeClr val="dk1"/>
                </a:solidFill>
                <a:highlight>
                  <a:srgbClr val="FFFFFF"/>
                </a:highlight>
                <a:latin typeface="Helvetica Neue Light"/>
                <a:ea typeface="Helvetica Neue Light"/>
                <a:cs typeface="Helvetica Neue Light"/>
                <a:sym typeface="Helvetica Neue Light"/>
              </a:rPr>
              <a:t> de datos en relación a la </a:t>
            </a:r>
            <a:r>
              <a:rPr b="1" lang="en-GB" sz="2000">
                <a:solidFill>
                  <a:schemeClr val="dk1"/>
                </a:solidFill>
                <a:highlight>
                  <a:srgbClr val="FFFFFF"/>
                </a:highlight>
                <a:latin typeface="Helvetica Neue"/>
                <a:ea typeface="Helvetica Neue"/>
                <a:cs typeface="Helvetica Neue"/>
                <a:sym typeface="Helvetica Neue"/>
              </a:rPr>
              <a:t>seguridad </a:t>
            </a:r>
            <a:r>
              <a:rPr lang="en-GB" sz="2000">
                <a:solidFill>
                  <a:schemeClr val="dk1"/>
                </a:solidFill>
                <a:highlight>
                  <a:srgbClr val="FFFFFF"/>
                </a:highlight>
                <a:latin typeface="Helvetica Neue Light"/>
                <a:ea typeface="Helvetica Neue Light"/>
                <a:cs typeface="Helvetica Neue Light"/>
                <a:sym typeface="Helvetica Neue Light"/>
              </a:rPr>
              <a:t>requerida de los mismos.</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467" name="Google Shape;467;p52"/>
          <p:cNvPicPr preferRelativeResize="0"/>
          <p:nvPr/>
        </p:nvPicPr>
        <p:blipFill>
          <a:blip r:embed="rId5">
            <a:alphaModFix/>
          </a:blip>
          <a:stretch>
            <a:fillRect/>
          </a:stretch>
        </p:blipFill>
        <p:spPr>
          <a:xfrm>
            <a:off x="576025" y="180238"/>
            <a:ext cx="2485450" cy="1242725"/>
          </a:xfrm>
          <a:prstGeom prst="rect">
            <a:avLst/>
          </a:prstGeom>
          <a:noFill/>
          <a:ln>
            <a:noFill/>
          </a:ln>
        </p:spPr>
      </p:pic>
      <p:pic>
        <p:nvPicPr>
          <p:cNvPr id="468" name="Google Shape;468;p52"/>
          <p:cNvPicPr preferRelativeResize="0"/>
          <p:nvPr/>
        </p:nvPicPr>
        <p:blipFill>
          <a:blip r:embed="rId6">
            <a:alphaModFix/>
          </a:blip>
          <a:stretch>
            <a:fillRect/>
          </a:stretch>
        </p:blipFill>
        <p:spPr>
          <a:xfrm>
            <a:off x="2650050" y="243788"/>
            <a:ext cx="1186524" cy="118652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3"/>
          <p:cNvSpPr txBox="1"/>
          <p:nvPr/>
        </p:nvSpPr>
        <p:spPr>
          <a:xfrm>
            <a:off x="3420888" y="436050"/>
            <a:ext cx="4065300" cy="7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3600">
                <a:latin typeface="Anton"/>
                <a:ea typeface="Anton"/>
                <a:cs typeface="Anton"/>
                <a:sym typeface="Anton"/>
              </a:rPr>
              <a:t>MySQL: desventajas</a:t>
            </a:r>
            <a:endParaRPr i="1" sz="3600">
              <a:latin typeface="Anton"/>
              <a:ea typeface="Anton"/>
              <a:cs typeface="Anton"/>
              <a:sym typeface="Anton"/>
            </a:endParaRPr>
          </a:p>
        </p:txBody>
      </p:sp>
      <p:pic>
        <p:nvPicPr>
          <p:cNvPr id="474" name="Google Shape;474;p53"/>
          <p:cNvPicPr preferRelativeResize="0"/>
          <p:nvPr/>
        </p:nvPicPr>
        <p:blipFill>
          <a:blip r:embed="rId3">
            <a:alphaModFix/>
          </a:blip>
          <a:stretch>
            <a:fillRect/>
          </a:stretch>
        </p:blipFill>
        <p:spPr>
          <a:xfrm>
            <a:off x="7628225" y="15175"/>
            <a:ext cx="1186525" cy="1186525"/>
          </a:xfrm>
          <a:prstGeom prst="rect">
            <a:avLst/>
          </a:prstGeom>
          <a:noFill/>
          <a:ln>
            <a:noFill/>
          </a:ln>
        </p:spPr>
      </p:pic>
      <p:pic>
        <p:nvPicPr>
          <p:cNvPr id="475" name="Google Shape;475;p53"/>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476" name="Google Shape;476;p53"/>
          <p:cNvSpPr txBox="1"/>
          <p:nvPr/>
        </p:nvSpPr>
        <p:spPr>
          <a:xfrm>
            <a:off x="325800" y="1633525"/>
            <a:ext cx="8492400" cy="30261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FF0000"/>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Si nuestro sistema </a:t>
            </a:r>
            <a:r>
              <a:rPr b="1" lang="en-GB" sz="2000">
                <a:solidFill>
                  <a:schemeClr val="dk1"/>
                </a:solidFill>
                <a:highlight>
                  <a:srgbClr val="FFFFFF"/>
                </a:highlight>
                <a:latin typeface="Helvetica Neue"/>
                <a:ea typeface="Helvetica Neue"/>
                <a:cs typeface="Helvetica Neue"/>
                <a:sym typeface="Helvetica Neue"/>
              </a:rPr>
              <a:t>escala</a:t>
            </a:r>
            <a:r>
              <a:rPr lang="en-GB" sz="2000">
                <a:solidFill>
                  <a:schemeClr val="dk1"/>
                </a:solidFill>
                <a:highlight>
                  <a:srgbClr val="FFFFFF"/>
                </a:highlight>
                <a:latin typeface="Helvetica Neue Light"/>
                <a:ea typeface="Helvetica Neue Light"/>
                <a:cs typeface="Helvetica Neue Light"/>
                <a:sym typeface="Helvetica Neue Light"/>
              </a:rPr>
              <a:t> y evoluciona, tendremos que haber diseñado nuestra base de datos según los posibles nuevos requerimientos.</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FF0000"/>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Requiere </a:t>
            </a:r>
            <a:r>
              <a:rPr b="1" lang="en-GB" sz="2000">
                <a:solidFill>
                  <a:schemeClr val="dk1"/>
                </a:solidFill>
                <a:highlight>
                  <a:srgbClr val="FFFFFF"/>
                </a:highlight>
                <a:latin typeface="Helvetica Neue"/>
                <a:ea typeface="Helvetica Neue"/>
                <a:cs typeface="Helvetica Neue"/>
                <a:sym typeface="Helvetica Neue"/>
              </a:rPr>
              <a:t>más espacio</a:t>
            </a:r>
            <a:r>
              <a:rPr lang="en-GB" sz="2000">
                <a:solidFill>
                  <a:schemeClr val="dk1"/>
                </a:solidFill>
                <a:highlight>
                  <a:srgbClr val="FFFFFF"/>
                </a:highlight>
                <a:latin typeface="Helvetica Neue Light"/>
                <a:ea typeface="Helvetica Neue Light"/>
                <a:cs typeface="Helvetica Neue Light"/>
                <a:sym typeface="Helvetica Neue Light"/>
              </a:rPr>
              <a:t> de almacenamiento que una base NoSQL.</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FF0000"/>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Las </a:t>
            </a:r>
            <a:r>
              <a:rPr b="1" lang="en-GB" sz="2000">
                <a:solidFill>
                  <a:schemeClr val="dk1"/>
                </a:solidFill>
                <a:highlight>
                  <a:srgbClr val="FFFFFF"/>
                </a:highlight>
                <a:latin typeface="Helvetica Neue"/>
                <a:ea typeface="Helvetica Neue"/>
                <a:cs typeface="Helvetica Neue"/>
                <a:sym typeface="Helvetica Neue"/>
              </a:rPr>
              <a:t>transacciones </a:t>
            </a:r>
            <a:r>
              <a:rPr lang="en-GB" sz="2000">
                <a:solidFill>
                  <a:schemeClr val="dk1"/>
                </a:solidFill>
                <a:highlight>
                  <a:srgbClr val="FFFFFF"/>
                </a:highlight>
                <a:latin typeface="Helvetica Neue Light"/>
                <a:ea typeface="Helvetica Neue Light"/>
                <a:cs typeface="Helvetica Neue Light"/>
                <a:sym typeface="Helvetica Neue Light"/>
              </a:rPr>
              <a:t>de datos son más </a:t>
            </a:r>
            <a:r>
              <a:rPr b="1" lang="en-GB" sz="2000">
                <a:solidFill>
                  <a:schemeClr val="dk1"/>
                </a:solidFill>
                <a:highlight>
                  <a:srgbClr val="FFFFFF"/>
                </a:highlight>
                <a:latin typeface="Helvetica Neue"/>
                <a:ea typeface="Helvetica Neue"/>
                <a:cs typeface="Helvetica Neue"/>
                <a:sym typeface="Helvetica Neue"/>
              </a:rPr>
              <a:t>pesadas </a:t>
            </a:r>
            <a:r>
              <a:rPr lang="en-GB" sz="2000">
                <a:solidFill>
                  <a:schemeClr val="dk1"/>
                </a:solidFill>
                <a:highlight>
                  <a:srgbClr val="FFFFFF"/>
                </a:highlight>
                <a:latin typeface="Helvetica Neue Light"/>
                <a:ea typeface="Helvetica Neue Light"/>
                <a:cs typeface="Helvetica Neue Light"/>
                <a:sym typeface="Helvetica Neue Light"/>
              </a:rPr>
              <a:t>frente a las bases de datos NoSQL.</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FF0000"/>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Los </a:t>
            </a:r>
            <a:r>
              <a:rPr b="1" lang="en-GB" sz="2000">
                <a:solidFill>
                  <a:schemeClr val="dk1"/>
                </a:solidFill>
                <a:highlight>
                  <a:srgbClr val="FFFFFF"/>
                </a:highlight>
                <a:latin typeface="Helvetica Neue"/>
                <a:ea typeface="Helvetica Neue"/>
                <a:cs typeface="Helvetica Neue"/>
                <a:sym typeface="Helvetica Neue"/>
              </a:rPr>
              <a:t>límites en los campos</a:t>
            </a:r>
            <a:r>
              <a:rPr lang="en-GB" sz="2000">
                <a:solidFill>
                  <a:schemeClr val="dk1"/>
                </a:solidFill>
                <a:highlight>
                  <a:srgbClr val="FFFFFF"/>
                </a:highlight>
                <a:latin typeface="Helvetica Neue Light"/>
                <a:ea typeface="Helvetica Neue Light"/>
                <a:cs typeface="Helvetica Neue Light"/>
                <a:sym typeface="Helvetica Neue Light"/>
              </a:rPr>
              <a:t> de las tablas nos pueden hacer perder datos si no los configuramos adecuadamente según el tamaño del dato que nos puedan introducir los usuarios.</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477" name="Google Shape;477;p53"/>
          <p:cNvPicPr preferRelativeResize="0"/>
          <p:nvPr/>
        </p:nvPicPr>
        <p:blipFill>
          <a:blip r:embed="rId5">
            <a:alphaModFix/>
          </a:blip>
          <a:stretch>
            <a:fillRect/>
          </a:stretch>
        </p:blipFill>
        <p:spPr>
          <a:xfrm>
            <a:off x="2231225" y="286411"/>
            <a:ext cx="1030374" cy="1030374"/>
          </a:xfrm>
          <a:prstGeom prst="rect">
            <a:avLst/>
          </a:prstGeom>
          <a:noFill/>
          <a:ln>
            <a:noFill/>
          </a:ln>
        </p:spPr>
      </p:pic>
      <p:pic>
        <p:nvPicPr>
          <p:cNvPr id="478" name="Google Shape;478;p53"/>
          <p:cNvPicPr preferRelativeResize="0"/>
          <p:nvPr/>
        </p:nvPicPr>
        <p:blipFill>
          <a:blip r:embed="rId6">
            <a:alphaModFix/>
          </a:blip>
          <a:stretch>
            <a:fillRect/>
          </a:stretch>
        </p:blipFill>
        <p:spPr>
          <a:xfrm>
            <a:off x="700950" y="152525"/>
            <a:ext cx="1454075" cy="145410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54"/>
          <p:cNvSpPr txBox="1"/>
          <p:nvPr/>
        </p:nvSpPr>
        <p:spPr>
          <a:xfrm>
            <a:off x="3458050" y="436050"/>
            <a:ext cx="4028100" cy="7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3600">
                <a:latin typeface="Anton"/>
                <a:ea typeface="Anton"/>
                <a:cs typeface="Anton"/>
                <a:sym typeface="Anton"/>
              </a:rPr>
              <a:t>MongoDB</a:t>
            </a:r>
            <a:r>
              <a:rPr i="1" lang="en-GB" sz="3600">
                <a:latin typeface="Anton"/>
                <a:ea typeface="Anton"/>
                <a:cs typeface="Anton"/>
                <a:sym typeface="Anton"/>
              </a:rPr>
              <a:t>: ventajas</a:t>
            </a:r>
            <a:endParaRPr i="1" sz="3600">
              <a:latin typeface="Anton"/>
              <a:ea typeface="Anton"/>
              <a:cs typeface="Anton"/>
              <a:sym typeface="Anton"/>
            </a:endParaRPr>
          </a:p>
        </p:txBody>
      </p:sp>
      <p:pic>
        <p:nvPicPr>
          <p:cNvPr id="484" name="Google Shape;484;p54"/>
          <p:cNvPicPr preferRelativeResize="0"/>
          <p:nvPr/>
        </p:nvPicPr>
        <p:blipFill>
          <a:blip r:embed="rId3">
            <a:alphaModFix/>
          </a:blip>
          <a:stretch>
            <a:fillRect/>
          </a:stretch>
        </p:blipFill>
        <p:spPr>
          <a:xfrm>
            <a:off x="7628225" y="15175"/>
            <a:ext cx="1186525" cy="1186525"/>
          </a:xfrm>
          <a:prstGeom prst="rect">
            <a:avLst/>
          </a:prstGeom>
          <a:noFill/>
          <a:ln>
            <a:noFill/>
          </a:ln>
        </p:spPr>
      </p:pic>
      <p:sp>
        <p:nvSpPr>
          <p:cNvPr id="485" name="Google Shape;485;p54"/>
          <p:cNvSpPr txBox="1"/>
          <p:nvPr/>
        </p:nvSpPr>
        <p:spPr>
          <a:xfrm>
            <a:off x="325800" y="1784700"/>
            <a:ext cx="8492400" cy="33588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La </a:t>
            </a:r>
            <a:r>
              <a:rPr b="1" lang="en-GB" sz="2000">
                <a:solidFill>
                  <a:schemeClr val="dk1"/>
                </a:solidFill>
                <a:highlight>
                  <a:srgbClr val="FFFFFF"/>
                </a:highlight>
                <a:latin typeface="Helvetica Neue"/>
                <a:ea typeface="Helvetica Neue"/>
                <a:cs typeface="Helvetica Neue"/>
                <a:sym typeface="Helvetica Neue"/>
              </a:rPr>
              <a:t>escalabilidad</a:t>
            </a:r>
            <a:r>
              <a:rPr lang="en-GB" sz="2000">
                <a:solidFill>
                  <a:schemeClr val="dk1"/>
                </a:solidFill>
                <a:highlight>
                  <a:srgbClr val="FFFFFF"/>
                </a:highlight>
                <a:latin typeface="Helvetica Neue Light"/>
                <a:ea typeface="Helvetica Neue Light"/>
                <a:cs typeface="Helvetica Neue Light"/>
                <a:sym typeface="Helvetica Neue Light"/>
              </a:rPr>
              <a:t> y su </a:t>
            </a:r>
            <a:r>
              <a:rPr b="1" lang="en-GB" sz="2000">
                <a:solidFill>
                  <a:schemeClr val="dk1"/>
                </a:solidFill>
                <a:highlight>
                  <a:srgbClr val="FFFFFF"/>
                </a:highlight>
                <a:latin typeface="Helvetica Neue"/>
                <a:ea typeface="Helvetica Neue"/>
                <a:cs typeface="Helvetica Neue"/>
                <a:sym typeface="Helvetica Neue"/>
              </a:rPr>
              <a:t>carácter descentralizado </a:t>
            </a:r>
            <a:r>
              <a:rPr lang="en-GB" sz="2000">
                <a:solidFill>
                  <a:schemeClr val="dk1"/>
                </a:solidFill>
                <a:highlight>
                  <a:srgbClr val="FFFFFF"/>
                </a:highlight>
                <a:latin typeface="Helvetica Neue Light"/>
                <a:ea typeface="Helvetica Neue Light"/>
                <a:cs typeface="Helvetica Neue Light"/>
                <a:sym typeface="Helvetica Neue Light"/>
              </a:rPr>
              <a:t>hacen que soporte estructuras distribuidas.</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Permiten realizar </a:t>
            </a:r>
            <a:r>
              <a:rPr b="1" lang="en-GB" sz="2000">
                <a:solidFill>
                  <a:schemeClr val="dk1"/>
                </a:solidFill>
                <a:highlight>
                  <a:srgbClr val="FFFFFF"/>
                </a:highlight>
                <a:latin typeface="Helvetica Neue"/>
                <a:ea typeface="Helvetica Neue"/>
                <a:cs typeface="Helvetica Neue"/>
                <a:sym typeface="Helvetica Neue"/>
              </a:rPr>
              <a:t>sistemas </a:t>
            </a:r>
            <a:r>
              <a:rPr b="1" lang="en-GB" sz="2000">
                <a:solidFill>
                  <a:schemeClr val="dk1"/>
                </a:solidFill>
                <a:highlight>
                  <a:srgbClr val="FFFFFF"/>
                </a:highlight>
                <a:latin typeface="Helvetica Neue"/>
                <a:ea typeface="Helvetica Neue"/>
                <a:cs typeface="Helvetica Neue"/>
                <a:sym typeface="Helvetica Neue"/>
              </a:rPr>
              <a:t>más</a:t>
            </a:r>
            <a:r>
              <a:rPr b="1" lang="en-GB" sz="2000">
                <a:solidFill>
                  <a:schemeClr val="dk1"/>
                </a:solidFill>
                <a:highlight>
                  <a:srgbClr val="FFFFFF"/>
                </a:highlight>
                <a:latin typeface="Helvetica Neue"/>
                <a:ea typeface="Helvetica Neue"/>
                <a:cs typeface="Helvetica Neue"/>
                <a:sym typeface="Helvetica Neue"/>
              </a:rPr>
              <a:t> abiertos y flexibles</a:t>
            </a:r>
            <a:r>
              <a:rPr lang="en-GB" sz="2000">
                <a:solidFill>
                  <a:schemeClr val="dk1"/>
                </a:solidFill>
                <a:highlight>
                  <a:srgbClr val="FFFFFF"/>
                </a:highlight>
                <a:latin typeface="Helvetica Neue Light"/>
                <a:ea typeface="Helvetica Neue Light"/>
                <a:cs typeface="Helvetica Neue Light"/>
                <a:sym typeface="Helvetica Neue Light"/>
              </a:rPr>
              <a:t> debido a su fácil adaptación de nuevas evoluciones de nuestras aplicaciones web.</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b="1" lang="en-GB" sz="2000">
                <a:solidFill>
                  <a:schemeClr val="dk1"/>
                </a:solidFill>
                <a:highlight>
                  <a:srgbClr val="FFFFFF"/>
                </a:highlight>
                <a:latin typeface="Helvetica Neue"/>
                <a:ea typeface="Helvetica Neue"/>
                <a:cs typeface="Helvetica Neue"/>
                <a:sym typeface="Helvetica Neue"/>
              </a:rPr>
              <a:t>No </a:t>
            </a:r>
            <a:r>
              <a:rPr lang="en-GB" sz="2000">
                <a:solidFill>
                  <a:schemeClr val="dk1"/>
                </a:solidFill>
                <a:highlight>
                  <a:srgbClr val="FFFFFF"/>
                </a:highlight>
                <a:latin typeface="Helvetica Neue Light"/>
                <a:ea typeface="Helvetica Neue Light"/>
                <a:cs typeface="Helvetica Neue Light"/>
                <a:sym typeface="Helvetica Neue Light"/>
              </a:rPr>
              <a:t>se </a:t>
            </a:r>
            <a:r>
              <a:rPr b="1" lang="en-GB" sz="2000">
                <a:solidFill>
                  <a:schemeClr val="dk1"/>
                </a:solidFill>
                <a:highlight>
                  <a:srgbClr val="FFFFFF"/>
                </a:highlight>
                <a:latin typeface="Helvetica Neue"/>
                <a:ea typeface="Helvetica Neue"/>
                <a:cs typeface="Helvetica Neue"/>
                <a:sym typeface="Helvetica Neue"/>
              </a:rPr>
              <a:t>requieren potentes recursos </a:t>
            </a:r>
            <a:r>
              <a:rPr lang="en-GB" sz="2000">
                <a:solidFill>
                  <a:schemeClr val="dk1"/>
                </a:solidFill>
                <a:highlight>
                  <a:srgbClr val="FFFFFF"/>
                </a:highlight>
                <a:latin typeface="Helvetica Neue Light"/>
                <a:ea typeface="Helvetica Neue Light"/>
                <a:cs typeface="Helvetica Neue Light"/>
                <a:sym typeface="Helvetica Neue Light"/>
              </a:rPr>
              <a:t>para poder trabajar con bases de datos NoSQL.</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b="1" lang="en-GB" sz="2000">
                <a:solidFill>
                  <a:schemeClr val="dk1"/>
                </a:solidFill>
                <a:highlight>
                  <a:srgbClr val="FFFFFF"/>
                </a:highlight>
                <a:latin typeface="Helvetica Neue"/>
                <a:ea typeface="Helvetica Neue"/>
                <a:cs typeface="Helvetica Neue"/>
                <a:sym typeface="Helvetica Neue"/>
              </a:rPr>
              <a:t>Optimización </a:t>
            </a:r>
            <a:r>
              <a:rPr lang="en-GB" sz="2000">
                <a:solidFill>
                  <a:schemeClr val="dk1"/>
                </a:solidFill>
                <a:highlight>
                  <a:srgbClr val="FFFFFF"/>
                </a:highlight>
                <a:latin typeface="Helvetica Neue Light"/>
                <a:ea typeface="Helvetica Neue Light"/>
                <a:cs typeface="Helvetica Neue Light"/>
                <a:sym typeface="Helvetica Neue Light"/>
              </a:rPr>
              <a:t>de las </a:t>
            </a:r>
            <a:r>
              <a:rPr b="1" lang="en-GB" sz="2000">
                <a:solidFill>
                  <a:schemeClr val="dk1"/>
                </a:solidFill>
                <a:highlight>
                  <a:srgbClr val="FFFFFF"/>
                </a:highlight>
                <a:latin typeface="Helvetica Neue"/>
                <a:ea typeface="Helvetica Neue"/>
                <a:cs typeface="Helvetica Neue"/>
                <a:sym typeface="Helvetica Neue"/>
              </a:rPr>
              <a:t>consultas </a:t>
            </a:r>
            <a:r>
              <a:rPr lang="en-GB" sz="2000">
                <a:solidFill>
                  <a:schemeClr val="dk1"/>
                </a:solidFill>
                <a:highlight>
                  <a:srgbClr val="FFFFFF"/>
                </a:highlight>
                <a:latin typeface="Helvetica Neue Light"/>
                <a:ea typeface="Helvetica Neue Light"/>
                <a:cs typeface="Helvetica Neue Light"/>
                <a:sym typeface="Helvetica Neue Light"/>
              </a:rPr>
              <a:t>en base de datos para grandes cantidades de datos almacenados.</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486" name="Google Shape;486;p54"/>
          <p:cNvPicPr preferRelativeResize="0"/>
          <p:nvPr/>
        </p:nvPicPr>
        <p:blipFill>
          <a:blip r:embed="rId4">
            <a:alphaModFix/>
          </a:blip>
          <a:stretch>
            <a:fillRect/>
          </a:stretch>
        </p:blipFill>
        <p:spPr>
          <a:xfrm>
            <a:off x="7567925" y="4659625"/>
            <a:ext cx="1186526" cy="330675"/>
          </a:xfrm>
          <a:prstGeom prst="rect">
            <a:avLst/>
          </a:prstGeom>
          <a:noFill/>
          <a:ln>
            <a:noFill/>
          </a:ln>
        </p:spPr>
      </p:pic>
      <p:pic>
        <p:nvPicPr>
          <p:cNvPr id="487" name="Google Shape;487;p54"/>
          <p:cNvPicPr preferRelativeResize="0"/>
          <p:nvPr/>
        </p:nvPicPr>
        <p:blipFill>
          <a:blip r:embed="rId5">
            <a:alphaModFix/>
          </a:blip>
          <a:stretch>
            <a:fillRect/>
          </a:stretch>
        </p:blipFill>
        <p:spPr>
          <a:xfrm>
            <a:off x="421625" y="182475"/>
            <a:ext cx="1509312" cy="1450000"/>
          </a:xfrm>
          <a:prstGeom prst="rect">
            <a:avLst/>
          </a:prstGeom>
          <a:noFill/>
          <a:ln>
            <a:noFill/>
          </a:ln>
        </p:spPr>
      </p:pic>
      <p:pic>
        <p:nvPicPr>
          <p:cNvPr id="488" name="Google Shape;488;p54"/>
          <p:cNvPicPr preferRelativeResize="0"/>
          <p:nvPr/>
        </p:nvPicPr>
        <p:blipFill>
          <a:blip r:embed="rId6">
            <a:alphaModFix/>
          </a:blip>
          <a:stretch>
            <a:fillRect/>
          </a:stretch>
        </p:blipFill>
        <p:spPr>
          <a:xfrm>
            <a:off x="1930926" y="347099"/>
            <a:ext cx="1285375" cy="12853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pic>
        <p:nvPicPr>
          <p:cNvPr id="493" name="Google Shape;493;p55"/>
          <p:cNvPicPr preferRelativeResize="0"/>
          <p:nvPr/>
        </p:nvPicPr>
        <p:blipFill>
          <a:blip r:embed="rId3">
            <a:alphaModFix/>
          </a:blip>
          <a:stretch>
            <a:fillRect/>
          </a:stretch>
        </p:blipFill>
        <p:spPr>
          <a:xfrm>
            <a:off x="449750" y="72025"/>
            <a:ext cx="1605125" cy="1605125"/>
          </a:xfrm>
          <a:prstGeom prst="rect">
            <a:avLst/>
          </a:prstGeom>
          <a:noFill/>
          <a:ln>
            <a:noFill/>
          </a:ln>
        </p:spPr>
      </p:pic>
      <p:sp>
        <p:nvSpPr>
          <p:cNvPr id="494" name="Google Shape;494;p55"/>
          <p:cNvSpPr txBox="1"/>
          <p:nvPr/>
        </p:nvSpPr>
        <p:spPr>
          <a:xfrm>
            <a:off x="3123425" y="436050"/>
            <a:ext cx="4362600" cy="7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3600">
                <a:latin typeface="Anton"/>
                <a:ea typeface="Anton"/>
                <a:cs typeface="Anton"/>
                <a:sym typeface="Anton"/>
              </a:rPr>
              <a:t>MongoDB: desventajas</a:t>
            </a:r>
            <a:endParaRPr i="1" sz="3600">
              <a:latin typeface="Anton"/>
              <a:ea typeface="Anton"/>
              <a:cs typeface="Anton"/>
              <a:sym typeface="Anton"/>
            </a:endParaRPr>
          </a:p>
        </p:txBody>
      </p:sp>
      <p:pic>
        <p:nvPicPr>
          <p:cNvPr id="495" name="Google Shape;495;p55"/>
          <p:cNvPicPr preferRelativeResize="0"/>
          <p:nvPr/>
        </p:nvPicPr>
        <p:blipFill>
          <a:blip r:embed="rId4">
            <a:alphaModFix/>
          </a:blip>
          <a:stretch>
            <a:fillRect/>
          </a:stretch>
        </p:blipFill>
        <p:spPr>
          <a:xfrm>
            <a:off x="7628225" y="15175"/>
            <a:ext cx="1186525" cy="1186525"/>
          </a:xfrm>
          <a:prstGeom prst="rect">
            <a:avLst/>
          </a:prstGeom>
          <a:noFill/>
          <a:ln>
            <a:noFill/>
          </a:ln>
        </p:spPr>
      </p:pic>
      <p:pic>
        <p:nvPicPr>
          <p:cNvPr id="496" name="Google Shape;496;p55"/>
          <p:cNvPicPr preferRelativeResize="0"/>
          <p:nvPr/>
        </p:nvPicPr>
        <p:blipFill>
          <a:blip r:embed="rId5">
            <a:alphaModFix/>
          </a:blip>
          <a:stretch>
            <a:fillRect/>
          </a:stretch>
        </p:blipFill>
        <p:spPr>
          <a:xfrm>
            <a:off x="7567925" y="4659625"/>
            <a:ext cx="1186526" cy="330675"/>
          </a:xfrm>
          <a:prstGeom prst="rect">
            <a:avLst/>
          </a:prstGeom>
          <a:noFill/>
          <a:ln>
            <a:noFill/>
          </a:ln>
        </p:spPr>
      </p:pic>
      <p:sp>
        <p:nvSpPr>
          <p:cNvPr id="497" name="Google Shape;497;p55"/>
          <p:cNvSpPr txBox="1"/>
          <p:nvPr/>
        </p:nvSpPr>
        <p:spPr>
          <a:xfrm>
            <a:off x="188025" y="1762500"/>
            <a:ext cx="8782800" cy="30216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FF0000"/>
              </a:buClr>
              <a:buSzPts val="2000"/>
              <a:buFont typeface="Helvetica Neue Light"/>
              <a:buChar char="●"/>
            </a:pPr>
            <a:r>
              <a:rPr b="1" lang="en-GB" sz="2000">
                <a:solidFill>
                  <a:schemeClr val="dk1"/>
                </a:solidFill>
                <a:highlight>
                  <a:srgbClr val="FFFFFF"/>
                </a:highlight>
                <a:latin typeface="Helvetica Neue"/>
                <a:ea typeface="Helvetica Neue"/>
                <a:cs typeface="Helvetica Neue"/>
                <a:sym typeface="Helvetica Neue"/>
              </a:rPr>
              <a:t>Problemas</a:t>
            </a:r>
            <a:r>
              <a:rPr lang="en-GB" sz="2000">
                <a:solidFill>
                  <a:schemeClr val="dk1"/>
                </a:solidFill>
                <a:highlight>
                  <a:srgbClr val="FFFFFF"/>
                </a:highlight>
                <a:latin typeface="Helvetica Neue Light"/>
                <a:ea typeface="Helvetica Neue Light"/>
                <a:cs typeface="Helvetica Neue Light"/>
                <a:sym typeface="Helvetica Neue Light"/>
              </a:rPr>
              <a:t> con </a:t>
            </a:r>
            <a:r>
              <a:rPr b="1" lang="en-GB" sz="2000">
                <a:solidFill>
                  <a:schemeClr val="dk1"/>
                </a:solidFill>
                <a:highlight>
                  <a:srgbClr val="FFFFFF"/>
                </a:highlight>
                <a:latin typeface="Helvetica Neue"/>
                <a:ea typeface="Helvetica Neue"/>
                <a:cs typeface="Helvetica Neue"/>
                <a:sym typeface="Helvetica Neue"/>
              </a:rPr>
              <a:t>sentencias SQL </a:t>
            </a:r>
            <a:r>
              <a:rPr lang="en-GB" sz="2000">
                <a:solidFill>
                  <a:schemeClr val="dk1"/>
                </a:solidFill>
                <a:highlight>
                  <a:srgbClr val="FFFFFF"/>
                </a:highlight>
                <a:latin typeface="Helvetica Neue Light"/>
                <a:ea typeface="Helvetica Neue Light"/>
                <a:cs typeface="Helvetica Neue Light"/>
                <a:sym typeface="Helvetica Neue Light"/>
              </a:rPr>
              <a:t>ya que no admiten el 100% de las consultas existentes.</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FF0000"/>
              </a:buClr>
              <a:buSzPts val="2000"/>
              <a:buFont typeface="Helvetica Neue Light"/>
              <a:buChar char="●"/>
            </a:pPr>
            <a:r>
              <a:rPr b="1" lang="en-GB" sz="2000">
                <a:solidFill>
                  <a:schemeClr val="dk1"/>
                </a:solidFill>
                <a:highlight>
                  <a:srgbClr val="FFFFFF"/>
                </a:highlight>
                <a:latin typeface="Helvetica Neue"/>
                <a:ea typeface="Helvetica Neue"/>
                <a:cs typeface="Helvetica Neue"/>
                <a:sym typeface="Helvetica Neue"/>
              </a:rPr>
              <a:t>No </a:t>
            </a:r>
            <a:r>
              <a:rPr lang="en-GB" sz="2000">
                <a:solidFill>
                  <a:schemeClr val="dk1"/>
                </a:solidFill>
                <a:highlight>
                  <a:srgbClr val="FFFFFF"/>
                </a:highlight>
                <a:latin typeface="Helvetica Neue Light"/>
                <a:ea typeface="Helvetica Neue Light"/>
                <a:cs typeface="Helvetica Neue Light"/>
                <a:sym typeface="Helvetica Neue Light"/>
              </a:rPr>
              <a:t>es </a:t>
            </a:r>
            <a:r>
              <a:rPr b="1" lang="en-GB" sz="2000">
                <a:solidFill>
                  <a:schemeClr val="dk1"/>
                </a:solidFill>
                <a:highlight>
                  <a:srgbClr val="FFFFFF"/>
                </a:highlight>
                <a:latin typeface="Helvetica Neue"/>
                <a:ea typeface="Helvetica Neue"/>
                <a:cs typeface="Helvetica Neue"/>
                <a:sym typeface="Helvetica Neue"/>
              </a:rPr>
              <a:t>capaz </a:t>
            </a:r>
            <a:r>
              <a:rPr lang="en-GB" sz="2000">
                <a:solidFill>
                  <a:schemeClr val="dk1"/>
                </a:solidFill>
                <a:highlight>
                  <a:srgbClr val="FFFFFF"/>
                </a:highlight>
                <a:latin typeface="Helvetica Neue Light"/>
                <a:ea typeface="Helvetica Neue Light"/>
                <a:cs typeface="Helvetica Neue Light"/>
                <a:sym typeface="Helvetica Neue Light"/>
              </a:rPr>
              <a:t>de </a:t>
            </a:r>
            <a:r>
              <a:rPr b="1" lang="en-GB" sz="2000">
                <a:solidFill>
                  <a:schemeClr val="dk1"/>
                </a:solidFill>
                <a:highlight>
                  <a:srgbClr val="FFFFFF"/>
                </a:highlight>
                <a:latin typeface="Helvetica Neue"/>
                <a:ea typeface="Helvetica Neue"/>
                <a:cs typeface="Helvetica Neue"/>
                <a:sym typeface="Helvetica Neue"/>
              </a:rPr>
              <a:t>realizar transacciones</a:t>
            </a:r>
            <a:r>
              <a:rPr lang="en-GB" sz="2000">
                <a:solidFill>
                  <a:schemeClr val="dk1"/>
                </a:solidFill>
                <a:highlight>
                  <a:srgbClr val="FFFFFF"/>
                </a:highlight>
                <a:latin typeface="Helvetica Neue Light"/>
                <a:ea typeface="Helvetica Neue Light"/>
                <a:cs typeface="Helvetica Neue Light"/>
                <a:sym typeface="Helvetica Neue Light"/>
              </a:rPr>
              <a:t>. Si bien en nuestra web o en una aplicación que hemos desarrollado podemos simular una transacción, MongoDB no tiene esa opción entre sus tantas capacidades.</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FF0000"/>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La principal desventaja de MongoDB es que </a:t>
            </a:r>
            <a:r>
              <a:rPr b="1" lang="en-GB" sz="2000">
                <a:solidFill>
                  <a:schemeClr val="dk1"/>
                </a:solidFill>
                <a:highlight>
                  <a:srgbClr val="FFFFFF"/>
                </a:highlight>
                <a:latin typeface="Helvetica Neue"/>
                <a:ea typeface="Helvetica Neue"/>
                <a:cs typeface="Helvetica Neue"/>
                <a:sym typeface="Helvetica Neue"/>
              </a:rPr>
              <a:t>carece</a:t>
            </a:r>
            <a:r>
              <a:rPr lang="en-GB" sz="2000">
                <a:solidFill>
                  <a:schemeClr val="dk1"/>
                </a:solidFill>
                <a:highlight>
                  <a:srgbClr val="FFFFFF"/>
                </a:highlight>
                <a:latin typeface="Helvetica Neue Light"/>
                <a:ea typeface="Helvetica Neue Light"/>
                <a:cs typeface="Helvetica Neue Light"/>
                <a:sym typeface="Helvetica Neue Light"/>
              </a:rPr>
              <a:t> de algo tan fundamental como los </a:t>
            </a:r>
            <a:r>
              <a:rPr b="1" lang="en-GB" sz="2000">
                <a:solidFill>
                  <a:schemeClr val="dk1"/>
                </a:solidFill>
                <a:highlight>
                  <a:srgbClr val="FFFFFF"/>
                </a:highlight>
                <a:latin typeface="Helvetica Neue"/>
                <a:ea typeface="Helvetica Neue"/>
                <a:cs typeface="Helvetica Neue"/>
                <a:sym typeface="Helvetica Neue"/>
              </a:rPr>
              <a:t>Joins</a:t>
            </a:r>
            <a:r>
              <a:rPr lang="en-GB" sz="2000">
                <a:solidFill>
                  <a:schemeClr val="dk1"/>
                </a:solidFill>
                <a:highlight>
                  <a:srgbClr val="FFFFFF"/>
                </a:highlight>
                <a:latin typeface="Helvetica Neue Light"/>
                <a:ea typeface="Helvetica Neue Light"/>
                <a:cs typeface="Helvetica Neue Light"/>
                <a:sym typeface="Helvetica Neue Light"/>
              </a:rPr>
              <a:t>.</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FF0000"/>
              </a:buClr>
              <a:buSzPts val="2000"/>
              <a:buFont typeface="Helvetica Neue Light"/>
              <a:buChar char="●"/>
            </a:pPr>
            <a:r>
              <a:rPr b="1" lang="en-GB" sz="2000">
                <a:solidFill>
                  <a:schemeClr val="dk1"/>
                </a:solidFill>
                <a:highlight>
                  <a:srgbClr val="FFFFFF"/>
                </a:highlight>
                <a:latin typeface="Helvetica Neue"/>
                <a:ea typeface="Helvetica Neue"/>
                <a:cs typeface="Helvetica Neue"/>
                <a:sym typeface="Helvetica Neue"/>
              </a:rPr>
              <a:t>Falta de estandarización</a:t>
            </a:r>
            <a:r>
              <a:rPr lang="en-GB" sz="2000">
                <a:solidFill>
                  <a:schemeClr val="dk1"/>
                </a:solidFill>
                <a:highlight>
                  <a:srgbClr val="FFFFFF"/>
                </a:highlight>
                <a:latin typeface="Helvetica Neue Light"/>
                <a:ea typeface="Helvetica Neue Light"/>
                <a:cs typeface="Helvetica Neue Light"/>
                <a:sym typeface="Helvetica Neue Light"/>
              </a:rPr>
              <a:t> entre las diferentes bases de datos NoSQL.</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498" name="Google Shape;498;p55"/>
          <p:cNvPicPr preferRelativeResize="0"/>
          <p:nvPr/>
        </p:nvPicPr>
        <p:blipFill>
          <a:blip r:embed="rId6">
            <a:alphaModFix/>
          </a:blip>
          <a:stretch>
            <a:fillRect/>
          </a:stretch>
        </p:blipFill>
        <p:spPr>
          <a:xfrm>
            <a:off x="1874925" y="281313"/>
            <a:ext cx="1186525" cy="11865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502" name="Shape 502"/>
        <p:cNvGrpSpPr/>
        <p:nvPr/>
      </p:nvGrpSpPr>
      <p:grpSpPr>
        <a:xfrm>
          <a:off x="0" y="0"/>
          <a:ext cx="0" cy="0"/>
          <a:chOff x="0" y="0"/>
          <a:chExt cx="0" cy="0"/>
        </a:xfrm>
      </p:grpSpPr>
      <p:sp>
        <p:nvSpPr>
          <p:cNvPr id="503" name="Google Shape;503;p56"/>
          <p:cNvSpPr txBox="1"/>
          <p:nvPr/>
        </p:nvSpPr>
        <p:spPr>
          <a:xfrm>
            <a:off x="0" y="99550"/>
            <a:ext cx="9144000" cy="116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Instalación de Cliente GUI Robo 3T para MongoDB</a:t>
            </a:r>
            <a:endParaRPr i="1" sz="3600">
              <a:solidFill>
                <a:srgbClr val="121212"/>
              </a:solidFill>
              <a:latin typeface="Anton"/>
              <a:ea typeface="Anton"/>
              <a:cs typeface="Anton"/>
              <a:sym typeface="Anton"/>
            </a:endParaRPr>
          </a:p>
          <a:p>
            <a:pPr indent="0" lvl="0" marL="0" rtl="0" algn="ctr">
              <a:spcBef>
                <a:spcPts val="0"/>
              </a:spcBef>
              <a:spcAft>
                <a:spcPts val="0"/>
              </a:spcAft>
              <a:buNone/>
            </a:pPr>
            <a:r>
              <a:rPr i="1" lang="en-GB" sz="3600">
                <a:solidFill>
                  <a:srgbClr val="121212"/>
                </a:solidFill>
                <a:latin typeface="Anton"/>
                <a:ea typeface="Anton"/>
                <a:cs typeface="Anton"/>
                <a:sym typeface="Anton"/>
              </a:rPr>
              <a:t>Website: </a:t>
            </a:r>
            <a:r>
              <a:rPr i="1" lang="en-GB" sz="3600" u="sng">
                <a:solidFill>
                  <a:schemeClr val="hlink"/>
                </a:solidFill>
                <a:latin typeface="Anton"/>
                <a:ea typeface="Anton"/>
                <a:cs typeface="Anton"/>
                <a:sym typeface="Anton"/>
                <a:hlinkClick r:id="rId3"/>
              </a:rPr>
              <a:t>https://robomongo.org/download</a:t>
            </a:r>
            <a:endParaRPr i="1" sz="3600">
              <a:solidFill>
                <a:srgbClr val="121212"/>
              </a:solidFill>
              <a:latin typeface="Anton"/>
              <a:ea typeface="Anton"/>
              <a:cs typeface="Anton"/>
              <a:sym typeface="Anton"/>
            </a:endParaRPr>
          </a:p>
        </p:txBody>
      </p:sp>
      <p:pic>
        <p:nvPicPr>
          <p:cNvPr id="504" name="Google Shape;504;p56"/>
          <p:cNvPicPr preferRelativeResize="0"/>
          <p:nvPr/>
        </p:nvPicPr>
        <p:blipFill>
          <a:blip r:embed="rId4">
            <a:alphaModFix/>
          </a:blip>
          <a:stretch>
            <a:fillRect/>
          </a:stretch>
        </p:blipFill>
        <p:spPr>
          <a:xfrm>
            <a:off x="7567925" y="4659625"/>
            <a:ext cx="1186526" cy="330675"/>
          </a:xfrm>
          <a:prstGeom prst="rect">
            <a:avLst/>
          </a:prstGeom>
          <a:noFill/>
          <a:ln>
            <a:noFill/>
          </a:ln>
        </p:spPr>
      </p:pic>
      <p:pic>
        <p:nvPicPr>
          <p:cNvPr id="505" name="Google Shape;505;p56"/>
          <p:cNvPicPr preferRelativeResize="0"/>
          <p:nvPr/>
        </p:nvPicPr>
        <p:blipFill>
          <a:blip r:embed="rId5">
            <a:alphaModFix/>
          </a:blip>
          <a:stretch>
            <a:fillRect/>
          </a:stretch>
        </p:blipFill>
        <p:spPr>
          <a:xfrm>
            <a:off x="668350" y="1414850"/>
            <a:ext cx="6708880" cy="3575450"/>
          </a:xfrm>
          <a:prstGeom prst="rect">
            <a:avLst/>
          </a:prstGeom>
          <a:noFill/>
          <a:ln>
            <a:noFill/>
          </a:ln>
          <a:effectLst>
            <a:outerShdw blurRad="57150" rotWithShape="0" algn="bl" dir="5400000" dist="19050">
              <a:srgbClr val="000000">
                <a:alpha val="50000"/>
              </a:srgbClr>
            </a:outerShdw>
          </a:effectLst>
        </p:spPr>
      </p:pic>
      <p:sp>
        <p:nvSpPr>
          <p:cNvPr id="506" name="Google Shape;506;p56"/>
          <p:cNvSpPr/>
          <p:nvPr/>
        </p:nvSpPr>
        <p:spPr>
          <a:xfrm>
            <a:off x="4028775" y="3941475"/>
            <a:ext cx="3007800" cy="999000"/>
          </a:xfrm>
          <a:prstGeom prst="roundRect">
            <a:avLst>
              <a:gd fmla="val 16667" name="adj"/>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7" name="Google Shape;507;p56"/>
          <p:cNvPicPr preferRelativeResize="0"/>
          <p:nvPr/>
        </p:nvPicPr>
        <p:blipFill>
          <a:blip r:embed="rId6">
            <a:alphaModFix/>
          </a:blip>
          <a:stretch>
            <a:fillRect/>
          </a:stretch>
        </p:blipFill>
        <p:spPr>
          <a:xfrm rot="9708530">
            <a:off x="5632530" y="2959516"/>
            <a:ext cx="1225307" cy="95302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11" name="Shape 511"/>
        <p:cNvGrpSpPr/>
        <p:nvPr/>
      </p:nvGrpSpPr>
      <p:grpSpPr>
        <a:xfrm>
          <a:off x="0" y="0"/>
          <a:ext cx="0" cy="0"/>
          <a:chOff x="0" y="0"/>
          <a:chExt cx="0" cy="0"/>
        </a:xfrm>
      </p:grpSpPr>
      <p:pic>
        <p:nvPicPr>
          <p:cNvPr id="512" name="Google Shape;512;p57"/>
          <p:cNvPicPr preferRelativeResize="0"/>
          <p:nvPr/>
        </p:nvPicPr>
        <p:blipFill>
          <a:blip r:embed="rId3">
            <a:alphaModFix/>
          </a:blip>
          <a:stretch>
            <a:fillRect/>
          </a:stretch>
        </p:blipFill>
        <p:spPr>
          <a:xfrm>
            <a:off x="370650" y="693075"/>
            <a:ext cx="8078760" cy="4297225"/>
          </a:xfrm>
          <a:prstGeom prst="rect">
            <a:avLst/>
          </a:prstGeom>
          <a:noFill/>
          <a:ln>
            <a:noFill/>
          </a:ln>
          <a:effectLst>
            <a:outerShdw blurRad="57150" rotWithShape="0" algn="bl" dir="5400000" dist="19050">
              <a:srgbClr val="000000">
                <a:alpha val="50000"/>
              </a:srgbClr>
            </a:outerShdw>
          </a:effectLst>
        </p:spPr>
      </p:pic>
      <p:sp>
        <p:nvSpPr>
          <p:cNvPr id="513" name="Google Shape;513;p57"/>
          <p:cNvSpPr txBox="1"/>
          <p:nvPr/>
        </p:nvSpPr>
        <p:spPr>
          <a:xfrm>
            <a:off x="-838200" y="15175"/>
            <a:ext cx="9144000" cy="62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000">
                <a:solidFill>
                  <a:srgbClr val="121212"/>
                </a:solidFill>
                <a:latin typeface="Anton"/>
                <a:ea typeface="Anton"/>
                <a:cs typeface="Anton"/>
                <a:sym typeface="Anton"/>
              </a:rPr>
              <a:t>Conexión d</a:t>
            </a:r>
            <a:r>
              <a:rPr i="1" lang="en-GB" sz="3000">
                <a:solidFill>
                  <a:srgbClr val="121212"/>
                </a:solidFill>
                <a:latin typeface="Anton"/>
                <a:ea typeface="Anton"/>
                <a:cs typeface="Anton"/>
                <a:sym typeface="Anton"/>
              </a:rPr>
              <a:t>e Cliente GUI Robo 3T a MongoDB</a:t>
            </a:r>
            <a:endParaRPr i="1" sz="3000">
              <a:latin typeface="Anton"/>
              <a:ea typeface="Anton"/>
              <a:cs typeface="Anton"/>
              <a:sym typeface="Anton"/>
            </a:endParaRPr>
          </a:p>
        </p:txBody>
      </p:sp>
      <p:pic>
        <p:nvPicPr>
          <p:cNvPr id="514" name="Google Shape;514;p57"/>
          <p:cNvPicPr preferRelativeResize="0"/>
          <p:nvPr/>
        </p:nvPicPr>
        <p:blipFill>
          <a:blip r:embed="rId4">
            <a:alphaModFix/>
          </a:blip>
          <a:stretch>
            <a:fillRect/>
          </a:stretch>
        </p:blipFill>
        <p:spPr>
          <a:xfrm>
            <a:off x="7567925" y="4659625"/>
            <a:ext cx="1186526" cy="330675"/>
          </a:xfrm>
          <a:prstGeom prst="rect">
            <a:avLst/>
          </a:prstGeom>
          <a:noFill/>
          <a:ln>
            <a:noFill/>
          </a:ln>
        </p:spPr>
      </p:pic>
      <p:pic>
        <p:nvPicPr>
          <p:cNvPr id="515" name="Google Shape;515;p57"/>
          <p:cNvPicPr preferRelativeResize="0"/>
          <p:nvPr/>
        </p:nvPicPr>
        <p:blipFill>
          <a:blip r:embed="rId5">
            <a:alphaModFix/>
          </a:blip>
          <a:stretch>
            <a:fillRect/>
          </a:stretch>
        </p:blipFill>
        <p:spPr>
          <a:xfrm rot="7854029">
            <a:off x="2304875" y="1261900"/>
            <a:ext cx="924475" cy="719051"/>
          </a:xfrm>
          <a:prstGeom prst="rect">
            <a:avLst/>
          </a:prstGeom>
          <a:noFill/>
          <a:ln>
            <a:noFill/>
          </a:ln>
        </p:spPr>
      </p:pic>
      <p:pic>
        <p:nvPicPr>
          <p:cNvPr id="516" name="Google Shape;516;p57"/>
          <p:cNvPicPr preferRelativeResize="0"/>
          <p:nvPr/>
        </p:nvPicPr>
        <p:blipFill>
          <a:blip r:embed="rId5">
            <a:alphaModFix/>
          </a:blip>
          <a:stretch>
            <a:fillRect/>
          </a:stretch>
        </p:blipFill>
        <p:spPr>
          <a:xfrm rot="-4696141">
            <a:off x="3894476" y="4469175"/>
            <a:ext cx="840996" cy="654124"/>
          </a:xfrm>
          <a:prstGeom prst="rect">
            <a:avLst/>
          </a:prstGeom>
          <a:noFill/>
          <a:ln>
            <a:noFill/>
          </a:ln>
        </p:spPr>
      </p:pic>
      <p:pic>
        <p:nvPicPr>
          <p:cNvPr id="517" name="Google Shape;517;p57"/>
          <p:cNvPicPr preferRelativeResize="0"/>
          <p:nvPr/>
        </p:nvPicPr>
        <p:blipFill>
          <a:blip r:embed="rId6">
            <a:alphaModFix/>
          </a:blip>
          <a:stretch>
            <a:fillRect/>
          </a:stretch>
        </p:blipFill>
        <p:spPr>
          <a:xfrm>
            <a:off x="4737650" y="726646"/>
            <a:ext cx="4082476" cy="2453250"/>
          </a:xfrm>
          <a:prstGeom prst="rect">
            <a:avLst/>
          </a:prstGeom>
          <a:noFill/>
          <a:ln>
            <a:noFill/>
          </a:ln>
          <a:effectLst>
            <a:outerShdw blurRad="57150" rotWithShape="0" algn="bl" dir="5400000" dist="19050">
              <a:srgbClr val="000000">
                <a:alpha val="50000"/>
              </a:srgbClr>
            </a:outerShdw>
          </a:effectLst>
        </p:spPr>
      </p:pic>
      <p:sp>
        <p:nvSpPr>
          <p:cNvPr id="518" name="Google Shape;518;p57"/>
          <p:cNvSpPr/>
          <p:nvPr/>
        </p:nvSpPr>
        <p:spPr>
          <a:xfrm>
            <a:off x="2657925" y="3019475"/>
            <a:ext cx="2140500" cy="5022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9" name="Google Shape;519;p57"/>
          <p:cNvPicPr preferRelativeResize="0"/>
          <p:nvPr/>
        </p:nvPicPr>
        <p:blipFill>
          <a:blip r:embed="rId5">
            <a:alphaModFix/>
          </a:blip>
          <a:stretch>
            <a:fillRect/>
          </a:stretch>
        </p:blipFill>
        <p:spPr>
          <a:xfrm rot="-4696144">
            <a:off x="7693825" y="3185637"/>
            <a:ext cx="924475" cy="719053"/>
          </a:xfrm>
          <a:prstGeom prst="rect">
            <a:avLst/>
          </a:prstGeom>
          <a:noFill/>
          <a:ln>
            <a:noFill/>
          </a:ln>
        </p:spPr>
      </p:pic>
      <p:sp>
        <p:nvSpPr>
          <p:cNvPr id="520" name="Google Shape;520;p57"/>
          <p:cNvSpPr txBox="1"/>
          <p:nvPr/>
        </p:nvSpPr>
        <p:spPr>
          <a:xfrm>
            <a:off x="2968300" y="1036638"/>
            <a:ext cx="373200" cy="554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rgbClr val="FF0000"/>
                </a:solidFill>
              </a:rPr>
              <a:t>1</a:t>
            </a:r>
            <a:endParaRPr b="1" sz="2400">
              <a:solidFill>
                <a:srgbClr val="FF0000"/>
              </a:solidFill>
            </a:endParaRPr>
          </a:p>
        </p:txBody>
      </p:sp>
      <p:sp>
        <p:nvSpPr>
          <p:cNvPr id="521" name="Google Shape;521;p57"/>
          <p:cNvSpPr txBox="1"/>
          <p:nvPr/>
        </p:nvSpPr>
        <p:spPr>
          <a:xfrm>
            <a:off x="4487225" y="4436200"/>
            <a:ext cx="373200" cy="554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rgbClr val="FF0000"/>
                </a:solidFill>
              </a:rPr>
              <a:t>2</a:t>
            </a:r>
            <a:endParaRPr b="1" sz="2400">
              <a:solidFill>
                <a:srgbClr val="FF0000"/>
              </a:solidFill>
            </a:endParaRPr>
          </a:p>
        </p:txBody>
      </p:sp>
      <p:sp>
        <p:nvSpPr>
          <p:cNvPr id="522" name="Google Shape;522;p57"/>
          <p:cNvSpPr txBox="1"/>
          <p:nvPr/>
        </p:nvSpPr>
        <p:spPr>
          <a:xfrm>
            <a:off x="8032275" y="3805888"/>
            <a:ext cx="373200" cy="554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rgbClr val="FF0000"/>
                </a:solidFill>
              </a:rPr>
              <a:t>3</a:t>
            </a:r>
            <a:endParaRPr b="1" sz="2400">
              <a:solidFill>
                <a:srgbClr val="FF0000"/>
              </a:solidFill>
            </a:endParaRPr>
          </a:p>
        </p:txBody>
      </p:sp>
      <p:pic>
        <p:nvPicPr>
          <p:cNvPr id="523" name="Google Shape;523;p57"/>
          <p:cNvPicPr preferRelativeResize="0"/>
          <p:nvPr/>
        </p:nvPicPr>
        <p:blipFill rotWithShape="1">
          <a:blip r:embed="rId7">
            <a:alphaModFix/>
          </a:blip>
          <a:srcRect b="0" l="0" r="0" t="0"/>
          <a:stretch/>
        </p:blipFill>
        <p:spPr>
          <a:xfrm>
            <a:off x="7509825" y="-7"/>
            <a:ext cx="1634174" cy="6398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27" name="Shape 527"/>
        <p:cNvGrpSpPr/>
        <p:nvPr/>
      </p:nvGrpSpPr>
      <p:grpSpPr>
        <a:xfrm>
          <a:off x="0" y="0"/>
          <a:ext cx="0" cy="0"/>
          <a:chOff x="0" y="0"/>
          <a:chExt cx="0" cy="0"/>
        </a:xfrm>
      </p:grpSpPr>
      <p:pic>
        <p:nvPicPr>
          <p:cNvPr id="528" name="Google Shape;528;p58"/>
          <p:cNvPicPr preferRelativeResize="0"/>
          <p:nvPr/>
        </p:nvPicPr>
        <p:blipFill>
          <a:blip r:embed="rId3">
            <a:alphaModFix/>
          </a:blip>
          <a:stretch>
            <a:fillRect/>
          </a:stretch>
        </p:blipFill>
        <p:spPr>
          <a:xfrm>
            <a:off x="542643" y="695475"/>
            <a:ext cx="8058714" cy="4294825"/>
          </a:xfrm>
          <a:prstGeom prst="rect">
            <a:avLst/>
          </a:prstGeom>
          <a:noFill/>
          <a:ln>
            <a:noFill/>
          </a:ln>
          <a:effectLst>
            <a:outerShdw blurRad="57150" rotWithShape="0" algn="bl" dir="5400000" dist="19050">
              <a:srgbClr val="000000">
                <a:alpha val="50000"/>
              </a:srgbClr>
            </a:outerShdw>
          </a:effectLst>
        </p:spPr>
      </p:pic>
      <p:sp>
        <p:nvSpPr>
          <p:cNvPr id="529" name="Google Shape;529;p58"/>
          <p:cNvSpPr txBox="1"/>
          <p:nvPr/>
        </p:nvSpPr>
        <p:spPr>
          <a:xfrm>
            <a:off x="-914400" y="15175"/>
            <a:ext cx="9144000" cy="62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000">
                <a:solidFill>
                  <a:srgbClr val="121212"/>
                </a:solidFill>
                <a:latin typeface="Anton"/>
                <a:ea typeface="Anton"/>
                <a:cs typeface="Anton"/>
                <a:sym typeface="Anton"/>
              </a:rPr>
              <a:t>Uso d</a:t>
            </a:r>
            <a:r>
              <a:rPr i="1" lang="en-GB" sz="3000">
                <a:solidFill>
                  <a:srgbClr val="121212"/>
                </a:solidFill>
                <a:latin typeface="Anton"/>
                <a:ea typeface="Anton"/>
                <a:cs typeface="Anton"/>
                <a:sym typeface="Anton"/>
              </a:rPr>
              <a:t>e Cliente GUI Robo 3T para MongoDB</a:t>
            </a:r>
            <a:endParaRPr i="1" sz="3000">
              <a:latin typeface="Anton"/>
              <a:ea typeface="Anton"/>
              <a:cs typeface="Anton"/>
              <a:sym typeface="Anton"/>
            </a:endParaRPr>
          </a:p>
        </p:txBody>
      </p:sp>
      <p:pic>
        <p:nvPicPr>
          <p:cNvPr id="530" name="Google Shape;530;p58"/>
          <p:cNvPicPr preferRelativeResize="0"/>
          <p:nvPr/>
        </p:nvPicPr>
        <p:blipFill>
          <a:blip r:embed="rId4">
            <a:alphaModFix/>
          </a:blip>
          <a:stretch>
            <a:fillRect/>
          </a:stretch>
        </p:blipFill>
        <p:spPr>
          <a:xfrm>
            <a:off x="7567925" y="4659625"/>
            <a:ext cx="1186526" cy="330675"/>
          </a:xfrm>
          <a:prstGeom prst="rect">
            <a:avLst/>
          </a:prstGeom>
          <a:noFill/>
          <a:ln>
            <a:noFill/>
          </a:ln>
        </p:spPr>
      </p:pic>
      <p:pic>
        <p:nvPicPr>
          <p:cNvPr id="531" name="Google Shape;531;p58"/>
          <p:cNvPicPr preferRelativeResize="0"/>
          <p:nvPr/>
        </p:nvPicPr>
        <p:blipFill rotWithShape="1">
          <a:blip r:embed="rId5">
            <a:alphaModFix/>
          </a:blip>
          <a:srcRect b="0" l="0" r="0" t="0"/>
          <a:stretch/>
        </p:blipFill>
        <p:spPr>
          <a:xfrm>
            <a:off x="7509825" y="-7"/>
            <a:ext cx="1634174" cy="6398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35" name="Shape 535"/>
        <p:cNvGrpSpPr/>
        <p:nvPr/>
      </p:nvGrpSpPr>
      <p:grpSpPr>
        <a:xfrm>
          <a:off x="0" y="0"/>
          <a:ext cx="0" cy="0"/>
          <a:chOff x="0" y="0"/>
          <a:chExt cx="0" cy="0"/>
        </a:xfrm>
      </p:grpSpPr>
      <p:pic>
        <p:nvPicPr>
          <p:cNvPr id="536" name="Google Shape;536;p59"/>
          <p:cNvPicPr preferRelativeResize="0"/>
          <p:nvPr/>
        </p:nvPicPr>
        <p:blipFill>
          <a:blip r:embed="rId3">
            <a:alphaModFix/>
          </a:blip>
          <a:stretch>
            <a:fillRect/>
          </a:stretch>
        </p:blipFill>
        <p:spPr>
          <a:xfrm>
            <a:off x="560160" y="714150"/>
            <a:ext cx="8023679" cy="4276150"/>
          </a:xfrm>
          <a:prstGeom prst="rect">
            <a:avLst/>
          </a:prstGeom>
          <a:noFill/>
          <a:ln>
            <a:noFill/>
          </a:ln>
          <a:effectLst>
            <a:outerShdw blurRad="57150" rotWithShape="0" algn="bl" dir="5400000" dist="19050">
              <a:srgbClr val="000000">
                <a:alpha val="50000"/>
              </a:srgbClr>
            </a:outerShdw>
          </a:effectLst>
        </p:spPr>
      </p:pic>
      <p:sp>
        <p:nvSpPr>
          <p:cNvPr id="537" name="Google Shape;537;p59"/>
          <p:cNvSpPr txBox="1"/>
          <p:nvPr/>
        </p:nvSpPr>
        <p:spPr>
          <a:xfrm>
            <a:off x="-685800" y="15175"/>
            <a:ext cx="9144000" cy="62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000">
                <a:solidFill>
                  <a:srgbClr val="121212"/>
                </a:solidFill>
                <a:latin typeface="Anton"/>
                <a:ea typeface="Anton"/>
                <a:cs typeface="Anton"/>
                <a:sym typeface="Anton"/>
              </a:rPr>
              <a:t>Contenido de la carpeta de la base de datos</a:t>
            </a:r>
            <a:endParaRPr i="1" sz="3000">
              <a:latin typeface="Anton"/>
              <a:ea typeface="Anton"/>
              <a:cs typeface="Anton"/>
              <a:sym typeface="Anton"/>
            </a:endParaRPr>
          </a:p>
        </p:txBody>
      </p:sp>
      <p:pic>
        <p:nvPicPr>
          <p:cNvPr id="538" name="Google Shape;538;p59"/>
          <p:cNvPicPr preferRelativeResize="0"/>
          <p:nvPr/>
        </p:nvPicPr>
        <p:blipFill>
          <a:blip r:embed="rId4">
            <a:alphaModFix/>
          </a:blip>
          <a:stretch>
            <a:fillRect/>
          </a:stretch>
        </p:blipFill>
        <p:spPr>
          <a:xfrm>
            <a:off x="7567925" y="4659625"/>
            <a:ext cx="1186526" cy="330675"/>
          </a:xfrm>
          <a:prstGeom prst="rect">
            <a:avLst/>
          </a:prstGeom>
          <a:noFill/>
          <a:ln>
            <a:noFill/>
          </a:ln>
        </p:spPr>
      </p:pic>
      <p:pic>
        <p:nvPicPr>
          <p:cNvPr id="539" name="Google Shape;539;p59"/>
          <p:cNvPicPr preferRelativeResize="0"/>
          <p:nvPr/>
        </p:nvPicPr>
        <p:blipFill rotWithShape="1">
          <a:blip r:embed="rId5">
            <a:alphaModFix/>
          </a:blip>
          <a:srcRect b="0" l="0" r="0" t="0"/>
          <a:stretch/>
        </p:blipFill>
        <p:spPr>
          <a:xfrm>
            <a:off x="7509825" y="-7"/>
            <a:ext cx="1634174" cy="6398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60"/>
          <p:cNvSpPr txBox="1"/>
          <p:nvPr/>
        </p:nvSpPr>
        <p:spPr>
          <a:xfrm>
            <a:off x="809552" y="2556000"/>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SQL A MONGODB</a:t>
            </a:r>
            <a:endParaRPr b="0" i="1" sz="4000" u="none" cap="none" strike="noStrike">
              <a:solidFill>
                <a:srgbClr val="000000"/>
              </a:solidFill>
              <a:latin typeface="Anton"/>
              <a:ea typeface="Anton"/>
              <a:cs typeface="Anton"/>
              <a:sym typeface="Anton"/>
            </a:endParaRPr>
          </a:p>
          <a:p>
            <a:pPr indent="0" lvl="0" marL="0" marR="0" rtl="0" algn="l">
              <a:lnSpc>
                <a:spcPct val="150000"/>
              </a:lnSpc>
              <a:spcBef>
                <a:spcPts val="0"/>
              </a:spcBef>
              <a:spcAft>
                <a:spcPts val="0"/>
              </a:spcAft>
              <a:buClr>
                <a:srgbClr val="000000"/>
              </a:buClr>
              <a:buSzPts val="4000"/>
              <a:buFont typeface="Arial"/>
              <a:buNone/>
            </a:pPr>
            <a:r>
              <a:t/>
            </a:r>
            <a:endParaRPr sz="20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4000"/>
              <a:buFont typeface="Arial"/>
              <a:buNone/>
            </a:pPr>
            <a:r>
              <a:rPr i="1" lang="en-GB" sz="1600">
                <a:latin typeface="Helvetica Neue Light"/>
                <a:ea typeface="Helvetica Neue Light"/>
                <a:cs typeface="Helvetica Neue Light"/>
                <a:sym typeface="Helvetica Neue Light"/>
              </a:rPr>
              <a:t>Tiempo: 15 minutos</a:t>
            </a:r>
            <a:endParaRPr i="1" sz="1600">
              <a:latin typeface="Helvetica Neue Light"/>
              <a:ea typeface="Helvetica Neue Light"/>
              <a:cs typeface="Helvetica Neue Light"/>
              <a:sym typeface="Helvetica Neue Light"/>
            </a:endParaRPr>
          </a:p>
        </p:txBody>
      </p:sp>
      <p:pic>
        <p:nvPicPr>
          <p:cNvPr id="545" name="Google Shape;545;p6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46" name="Google Shape;546;p60"/>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pic>
        <p:nvPicPr>
          <p:cNvPr id="551" name="Google Shape;551;p6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52" name="Google Shape;552;p61"/>
          <p:cNvSpPr txBox="1"/>
          <p:nvPr/>
        </p:nvSpPr>
        <p:spPr>
          <a:xfrm>
            <a:off x="442500" y="639850"/>
            <a:ext cx="8259000" cy="3121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sz="1600">
                <a:solidFill>
                  <a:schemeClr val="dk1"/>
                </a:solidFill>
                <a:highlight>
                  <a:schemeClr val="lt1"/>
                </a:highlight>
                <a:latin typeface="Helvetica Neue Light"/>
                <a:ea typeface="Helvetica Neue Light"/>
                <a:cs typeface="Helvetica Neue Light"/>
                <a:sym typeface="Helvetica Neue Light"/>
              </a:rPr>
              <a:t>A continuación se muestra un enunciado para trabajar con bases de datos SQL:</a:t>
            </a:r>
            <a:endParaRPr sz="1600">
              <a:solidFill>
                <a:schemeClr val="dk1"/>
              </a:solidFill>
              <a:highlight>
                <a:schemeClr val="lt1"/>
              </a:highlight>
              <a:latin typeface="Helvetica Neue Light"/>
              <a:ea typeface="Helvetica Neue Light"/>
              <a:cs typeface="Helvetica Neue Light"/>
              <a:sym typeface="Helvetica Neue Light"/>
            </a:endParaRPr>
          </a:p>
          <a:p>
            <a:pPr indent="-317500" lvl="0" marL="457200" rtl="0" algn="l">
              <a:lnSpc>
                <a:spcPct val="115000"/>
              </a:lnSpc>
              <a:spcBef>
                <a:spcPts val="0"/>
              </a:spcBef>
              <a:spcAft>
                <a:spcPts val="0"/>
              </a:spcAft>
              <a:buClr>
                <a:schemeClr val="dk1"/>
              </a:buClr>
              <a:buSzPts val="1400"/>
              <a:buFont typeface="Helvetica Neue Light"/>
              <a:buAutoNum type="arabicParenR"/>
            </a:pPr>
            <a:r>
              <a:rPr i="1" lang="en-GB">
                <a:solidFill>
                  <a:schemeClr val="dk1"/>
                </a:solidFill>
                <a:highlight>
                  <a:schemeClr val="lt1"/>
                </a:highlight>
                <a:latin typeface="Helvetica Neue Light"/>
                <a:ea typeface="Helvetica Neue Light"/>
                <a:cs typeface="Helvetica Neue Light"/>
                <a:sym typeface="Helvetica Neue Light"/>
              </a:rPr>
              <a:t>Crear una base de datos llamada 'mibase'</a:t>
            </a:r>
            <a:endParaRPr i="1">
              <a:solidFill>
                <a:schemeClr val="dk1"/>
              </a:solidFill>
              <a:highlight>
                <a:schemeClr val="lt1"/>
              </a:highlight>
              <a:latin typeface="Helvetica Neue Light"/>
              <a:ea typeface="Helvetica Neue Light"/>
              <a:cs typeface="Helvetica Neue Light"/>
              <a:sym typeface="Helvetica Neue Light"/>
            </a:endParaRPr>
          </a:p>
          <a:p>
            <a:pPr indent="-317500" lvl="0" marL="457200" rtl="0" algn="l">
              <a:lnSpc>
                <a:spcPct val="115000"/>
              </a:lnSpc>
              <a:spcBef>
                <a:spcPts val="0"/>
              </a:spcBef>
              <a:spcAft>
                <a:spcPts val="0"/>
              </a:spcAft>
              <a:buClr>
                <a:schemeClr val="dk1"/>
              </a:buClr>
              <a:buSzPts val="1400"/>
              <a:buFont typeface="Helvetica Neue Light"/>
              <a:buAutoNum type="arabicParenR"/>
            </a:pPr>
            <a:r>
              <a:rPr i="1" lang="en-GB">
                <a:solidFill>
                  <a:schemeClr val="dk1"/>
                </a:solidFill>
                <a:highlight>
                  <a:schemeClr val="lt1"/>
                </a:highlight>
                <a:latin typeface="Helvetica Neue Light"/>
                <a:ea typeface="Helvetica Neue Light"/>
                <a:cs typeface="Helvetica Neue Light"/>
                <a:sym typeface="Helvetica Neue Light"/>
              </a:rPr>
              <a:t>Crear una tabla dentro de esa base con el nombre 'usuarios' que contenga los siguientes campos:</a:t>
            </a:r>
            <a:endParaRPr i="1">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rPr i="1" lang="en-GB">
                <a:solidFill>
                  <a:schemeClr val="dk1"/>
                </a:solidFill>
                <a:highlight>
                  <a:schemeClr val="lt1"/>
                </a:highlight>
                <a:latin typeface="Helvetica Neue Light"/>
                <a:ea typeface="Helvetica Neue Light"/>
                <a:cs typeface="Helvetica Neue Light"/>
                <a:sym typeface="Helvetica Neue Light"/>
              </a:rPr>
              <a:t>    - 'nombre' del tipo varchar no nulo</a:t>
            </a:r>
            <a:endParaRPr i="1">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rPr i="1" lang="en-GB">
                <a:solidFill>
                  <a:schemeClr val="dk1"/>
                </a:solidFill>
                <a:highlight>
                  <a:schemeClr val="lt1"/>
                </a:highlight>
                <a:latin typeface="Helvetica Neue Light"/>
                <a:ea typeface="Helvetica Neue Light"/>
                <a:cs typeface="Helvetica Neue Light"/>
                <a:sym typeface="Helvetica Neue Light"/>
              </a:rPr>
              <a:t>    - 'apellido' del tipo varchar no nulo</a:t>
            </a:r>
            <a:endParaRPr i="1">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rPr i="1" lang="en-GB">
                <a:solidFill>
                  <a:schemeClr val="dk1"/>
                </a:solidFill>
                <a:highlight>
                  <a:schemeClr val="lt1"/>
                </a:highlight>
                <a:latin typeface="Helvetica Neue Light"/>
                <a:ea typeface="Helvetica Neue Light"/>
                <a:cs typeface="Helvetica Neue Light"/>
                <a:sym typeface="Helvetica Neue Light"/>
              </a:rPr>
              <a:t>    - 'edad' del tipo entero sin signo</a:t>
            </a:r>
            <a:endParaRPr i="1">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rPr i="1" lang="en-GB">
                <a:solidFill>
                  <a:schemeClr val="dk1"/>
                </a:solidFill>
                <a:highlight>
                  <a:schemeClr val="lt1"/>
                </a:highlight>
                <a:latin typeface="Helvetica Neue Light"/>
                <a:ea typeface="Helvetica Neue Light"/>
                <a:cs typeface="Helvetica Neue Light"/>
                <a:sym typeface="Helvetica Neue Light"/>
              </a:rPr>
              <a:t>    - 'email' del tipo varchar no nulo</a:t>
            </a:r>
            <a:endParaRPr i="1">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rPr i="1" lang="en-GB">
                <a:solidFill>
                  <a:schemeClr val="dk1"/>
                </a:solidFill>
                <a:highlight>
                  <a:schemeClr val="lt1"/>
                </a:highlight>
                <a:latin typeface="Helvetica Neue Light"/>
                <a:ea typeface="Helvetica Neue Light"/>
                <a:cs typeface="Helvetica Neue Light"/>
                <a:sym typeface="Helvetica Neue Light"/>
              </a:rPr>
              <a:t>    - 'id' clave primaria autoincremental no nula</a:t>
            </a:r>
            <a:endParaRPr i="1">
              <a:solidFill>
                <a:schemeClr val="dk1"/>
              </a:solidFill>
              <a:highlight>
                <a:schemeClr val="lt1"/>
              </a:highlight>
              <a:latin typeface="Helvetica Neue Light"/>
              <a:ea typeface="Helvetica Neue Light"/>
              <a:cs typeface="Helvetica Neue Light"/>
              <a:sym typeface="Helvetica Neue Light"/>
            </a:endParaRPr>
          </a:p>
          <a:p>
            <a:pPr indent="-317500" lvl="0" marL="457200" rtl="0" algn="l">
              <a:lnSpc>
                <a:spcPct val="115000"/>
              </a:lnSpc>
              <a:spcBef>
                <a:spcPts val="0"/>
              </a:spcBef>
              <a:spcAft>
                <a:spcPts val="0"/>
              </a:spcAft>
              <a:buClr>
                <a:schemeClr val="dk1"/>
              </a:buClr>
              <a:buSzPts val="1400"/>
              <a:buFont typeface="Helvetica Neue Light"/>
              <a:buAutoNum type="arabicParenR"/>
            </a:pPr>
            <a:r>
              <a:rPr i="1" lang="en-GB">
                <a:solidFill>
                  <a:schemeClr val="dk1"/>
                </a:solidFill>
                <a:highlight>
                  <a:schemeClr val="lt1"/>
                </a:highlight>
                <a:latin typeface="Helvetica Neue Light"/>
                <a:ea typeface="Helvetica Neue Light"/>
                <a:cs typeface="Helvetica Neue Light"/>
                <a:sym typeface="Helvetica Neue Light"/>
              </a:rPr>
              <a:t>Insertar estos 3 usuarios en esa tabla</a:t>
            </a:r>
            <a:endParaRPr i="1">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rPr i="1" lang="en-GB">
                <a:solidFill>
                  <a:schemeClr val="dk1"/>
                </a:solidFill>
                <a:highlight>
                  <a:schemeClr val="lt1"/>
                </a:highlight>
                <a:latin typeface="Helvetica Neue Light"/>
                <a:ea typeface="Helvetica Neue Light"/>
                <a:cs typeface="Helvetica Neue Light"/>
                <a:sym typeface="Helvetica Neue Light"/>
              </a:rPr>
              <a:t>    - Juan Perez edad 23 jp@gmail.com</a:t>
            </a:r>
            <a:endParaRPr i="1">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rPr i="1" lang="en-GB">
                <a:solidFill>
                  <a:schemeClr val="dk1"/>
                </a:solidFill>
                <a:highlight>
                  <a:schemeClr val="lt1"/>
                </a:highlight>
                <a:latin typeface="Helvetica Neue Light"/>
                <a:ea typeface="Helvetica Neue Light"/>
                <a:cs typeface="Helvetica Neue Light"/>
                <a:sym typeface="Helvetica Neue Light"/>
              </a:rPr>
              <a:t>    - Pedro Mei edad 21 pm@gmail.com</a:t>
            </a:r>
            <a:endParaRPr i="1">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rPr i="1" lang="en-GB">
                <a:solidFill>
                  <a:schemeClr val="dk1"/>
                </a:solidFill>
                <a:highlight>
                  <a:schemeClr val="lt1"/>
                </a:highlight>
                <a:latin typeface="Helvetica Neue Light"/>
                <a:ea typeface="Helvetica Neue Light"/>
                <a:cs typeface="Helvetica Neue Light"/>
                <a:sym typeface="Helvetica Neue Light"/>
              </a:rPr>
              <a:t>    - Juana Suarez edad 25 js@gmail.com</a:t>
            </a:r>
            <a:endParaRPr i="1">
              <a:solidFill>
                <a:schemeClr val="dk1"/>
              </a:solidFill>
              <a:highlight>
                <a:schemeClr val="lt1"/>
              </a:highlight>
              <a:latin typeface="Helvetica Neue Light"/>
              <a:ea typeface="Helvetica Neue Light"/>
              <a:cs typeface="Helvetica Neue Light"/>
              <a:sym typeface="Helvetica Neue Light"/>
            </a:endParaRPr>
          </a:p>
          <a:p>
            <a:pPr indent="-317500" lvl="0" marL="457200" rtl="0" algn="l">
              <a:lnSpc>
                <a:spcPct val="115000"/>
              </a:lnSpc>
              <a:spcBef>
                <a:spcPts val="0"/>
              </a:spcBef>
              <a:spcAft>
                <a:spcPts val="0"/>
              </a:spcAft>
              <a:buClr>
                <a:schemeClr val="dk1"/>
              </a:buClr>
              <a:buSzPts val="1400"/>
              <a:buFont typeface="Helvetica Neue Light"/>
              <a:buAutoNum type="arabicParenR"/>
            </a:pPr>
            <a:r>
              <a:rPr i="1" lang="en-GB">
                <a:solidFill>
                  <a:schemeClr val="dk1"/>
                </a:solidFill>
                <a:highlight>
                  <a:schemeClr val="lt1"/>
                </a:highlight>
                <a:latin typeface="Helvetica Neue Light"/>
                <a:ea typeface="Helvetica Neue Light"/>
                <a:cs typeface="Helvetica Neue Light"/>
                <a:sym typeface="Helvetica Neue Light"/>
              </a:rPr>
              <a:t>Listar las tablas existentes</a:t>
            </a:r>
            <a:endParaRPr i="1">
              <a:solidFill>
                <a:schemeClr val="dk1"/>
              </a:solidFill>
              <a:highlight>
                <a:schemeClr val="lt1"/>
              </a:highlight>
              <a:latin typeface="Helvetica Neue Light"/>
              <a:ea typeface="Helvetica Neue Light"/>
              <a:cs typeface="Helvetica Neue Light"/>
              <a:sym typeface="Helvetica Neue Light"/>
            </a:endParaRPr>
          </a:p>
          <a:p>
            <a:pPr indent="-317500" lvl="0" marL="457200" rtl="0" algn="l">
              <a:lnSpc>
                <a:spcPct val="115000"/>
              </a:lnSpc>
              <a:spcBef>
                <a:spcPts val="0"/>
              </a:spcBef>
              <a:spcAft>
                <a:spcPts val="0"/>
              </a:spcAft>
              <a:buClr>
                <a:schemeClr val="dk1"/>
              </a:buClr>
              <a:buSzPts val="1400"/>
              <a:buFont typeface="Helvetica Neue Light"/>
              <a:buAutoNum type="arabicParenR"/>
            </a:pPr>
            <a:r>
              <a:rPr i="1" lang="en-GB">
                <a:solidFill>
                  <a:schemeClr val="dk1"/>
                </a:solidFill>
                <a:highlight>
                  <a:schemeClr val="lt1"/>
                </a:highlight>
                <a:latin typeface="Helvetica Neue Light"/>
                <a:ea typeface="Helvetica Neue Light"/>
                <a:cs typeface="Helvetica Neue Light"/>
                <a:sym typeface="Helvetica Neue Light"/>
              </a:rPr>
              <a:t>Listar los usuarios agregados</a:t>
            </a:r>
            <a:endParaRPr i="1">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None/>
            </a:pPr>
            <a:r>
              <a:t/>
            </a:r>
            <a:endParaRPr sz="1600">
              <a:solidFill>
                <a:schemeClr val="dk1"/>
              </a:solidFill>
              <a:highlight>
                <a:schemeClr val="lt1"/>
              </a:highlight>
              <a:latin typeface="Helvetica Neue Light"/>
              <a:ea typeface="Helvetica Neue Light"/>
              <a:cs typeface="Helvetica Neue Light"/>
              <a:sym typeface="Helvetica Neue Light"/>
            </a:endParaRPr>
          </a:p>
        </p:txBody>
      </p:sp>
      <p:pic>
        <p:nvPicPr>
          <p:cNvPr id="553" name="Google Shape;553;p61"/>
          <p:cNvPicPr preferRelativeResize="0"/>
          <p:nvPr/>
        </p:nvPicPr>
        <p:blipFill rotWithShape="1">
          <a:blip r:embed="rId4">
            <a:alphaModFix/>
          </a:blip>
          <a:srcRect b="0" l="0" r="0" t="0"/>
          <a:stretch/>
        </p:blipFill>
        <p:spPr>
          <a:xfrm>
            <a:off x="7509825" y="0"/>
            <a:ext cx="1634174" cy="639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7"/>
          <p:cNvSpPr txBox="1"/>
          <p:nvPr/>
        </p:nvSpPr>
        <p:spPr>
          <a:xfrm>
            <a:off x="3731700" y="1788300"/>
            <a:ext cx="5412300" cy="156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MongoDB es una </a:t>
            </a:r>
            <a:r>
              <a:rPr b="1" lang="en-GB" sz="2000">
                <a:solidFill>
                  <a:schemeClr val="dk1"/>
                </a:solidFill>
                <a:highlight>
                  <a:srgbClr val="FFFFFF"/>
                </a:highlight>
                <a:latin typeface="Helvetica Neue"/>
                <a:ea typeface="Helvetica Neue"/>
                <a:cs typeface="Helvetica Neue"/>
                <a:sym typeface="Helvetica Neue"/>
              </a:rPr>
              <a:t>base de datos No relacional</a:t>
            </a:r>
            <a:r>
              <a:rPr lang="en-GB" sz="2000">
                <a:solidFill>
                  <a:schemeClr val="dk1"/>
                </a:solidFill>
                <a:highlight>
                  <a:srgbClr val="FFFFFF"/>
                </a:highlight>
                <a:latin typeface="Helvetica Neue Light"/>
                <a:ea typeface="Helvetica Neue Light"/>
                <a:cs typeface="Helvetica Neue Light"/>
                <a:sym typeface="Helvetica Neue Light"/>
              </a:rPr>
              <a:t>, </a:t>
            </a:r>
            <a:r>
              <a:rPr b="1" lang="en-GB" sz="2000">
                <a:solidFill>
                  <a:schemeClr val="dk1"/>
                </a:solidFill>
                <a:highlight>
                  <a:srgbClr val="FFFFFF"/>
                </a:highlight>
                <a:latin typeface="Helvetica Neue"/>
                <a:ea typeface="Helvetica Neue"/>
                <a:cs typeface="Helvetica Neue"/>
                <a:sym typeface="Helvetica Neue"/>
              </a:rPr>
              <a:t>NoSQL</a:t>
            </a:r>
            <a:r>
              <a:rPr lang="en-GB" sz="2000">
                <a:solidFill>
                  <a:schemeClr val="dk1"/>
                </a:solidFill>
                <a:highlight>
                  <a:srgbClr val="FFFFFF"/>
                </a:highlight>
                <a:latin typeface="Helvetica Neue Light"/>
                <a:ea typeface="Helvetica Neue Light"/>
                <a:cs typeface="Helvetica Neue Light"/>
                <a:sym typeface="Helvetica Neue Light"/>
              </a:rPr>
              <a:t>, orientada a documentos que ofrece una gran escalabilidad y flexibilidad, y un modelo de consultas e indexación avanzado.</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106" name="Google Shape;106;p17"/>
          <p:cNvSpPr txBox="1"/>
          <p:nvPr/>
        </p:nvSpPr>
        <p:spPr>
          <a:xfrm>
            <a:off x="2338950" y="167575"/>
            <a:ext cx="4466100" cy="73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 Qué es MongoDB?</a:t>
            </a:r>
            <a:endParaRPr i="1" sz="3600">
              <a:latin typeface="Anton"/>
              <a:ea typeface="Anton"/>
              <a:cs typeface="Anton"/>
              <a:sym typeface="Anton"/>
            </a:endParaRPr>
          </a:p>
        </p:txBody>
      </p:sp>
      <p:pic>
        <p:nvPicPr>
          <p:cNvPr id="107" name="Google Shape;107;p17"/>
          <p:cNvPicPr preferRelativeResize="0"/>
          <p:nvPr/>
        </p:nvPicPr>
        <p:blipFill>
          <a:blip r:embed="rId3">
            <a:alphaModFix/>
          </a:blip>
          <a:stretch>
            <a:fillRect/>
          </a:stretch>
        </p:blipFill>
        <p:spPr>
          <a:xfrm>
            <a:off x="7628225" y="15175"/>
            <a:ext cx="1186525" cy="1186525"/>
          </a:xfrm>
          <a:prstGeom prst="rect">
            <a:avLst/>
          </a:prstGeom>
          <a:noFill/>
          <a:ln>
            <a:noFill/>
          </a:ln>
        </p:spPr>
      </p:pic>
      <p:pic>
        <p:nvPicPr>
          <p:cNvPr id="108" name="Google Shape;108;p17"/>
          <p:cNvPicPr preferRelativeResize="0"/>
          <p:nvPr/>
        </p:nvPicPr>
        <p:blipFill>
          <a:blip r:embed="rId4">
            <a:alphaModFix/>
          </a:blip>
          <a:stretch>
            <a:fillRect/>
          </a:stretch>
        </p:blipFill>
        <p:spPr>
          <a:xfrm>
            <a:off x="7567925" y="4659625"/>
            <a:ext cx="1186526" cy="330675"/>
          </a:xfrm>
          <a:prstGeom prst="rect">
            <a:avLst/>
          </a:prstGeom>
          <a:noFill/>
          <a:ln>
            <a:noFill/>
          </a:ln>
        </p:spPr>
      </p:pic>
      <p:pic>
        <p:nvPicPr>
          <p:cNvPr id="109" name="Google Shape;109;p17"/>
          <p:cNvPicPr preferRelativeResize="0"/>
          <p:nvPr/>
        </p:nvPicPr>
        <p:blipFill>
          <a:blip r:embed="rId5">
            <a:alphaModFix/>
          </a:blip>
          <a:stretch>
            <a:fillRect/>
          </a:stretch>
        </p:blipFill>
        <p:spPr>
          <a:xfrm>
            <a:off x="260075" y="1659913"/>
            <a:ext cx="3333675" cy="18236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pic>
        <p:nvPicPr>
          <p:cNvPr id="558" name="Google Shape;558;p6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59" name="Google Shape;559;p62"/>
          <p:cNvSpPr txBox="1"/>
          <p:nvPr/>
        </p:nvSpPr>
        <p:spPr>
          <a:xfrm>
            <a:off x="442500" y="639850"/>
            <a:ext cx="8259000" cy="3121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sz="1600">
                <a:solidFill>
                  <a:schemeClr val="dk1"/>
                </a:solidFill>
                <a:highlight>
                  <a:schemeClr val="lt1"/>
                </a:highlight>
                <a:latin typeface="Helvetica Neue Light"/>
                <a:ea typeface="Helvetica Neue Light"/>
                <a:cs typeface="Helvetica Neue Light"/>
                <a:sym typeface="Helvetica Neue Light"/>
              </a:rPr>
              <a:t>En base al enunciado:</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Clr>
                <a:schemeClr val="dk1"/>
              </a:buClr>
              <a:buSzPts val="1100"/>
              <a:buFont typeface="Arial"/>
              <a:buNone/>
            </a:pPr>
            <a:r>
              <a:rPr lang="en-GB" sz="1600">
                <a:solidFill>
                  <a:schemeClr val="dk1"/>
                </a:solidFill>
                <a:highlight>
                  <a:schemeClr val="lt1"/>
                </a:highlight>
                <a:latin typeface="Helvetica Neue Light"/>
                <a:ea typeface="Helvetica Neue Light"/>
                <a:cs typeface="Helvetica Neue Light"/>
                <a:sym typeface="Helvetica Neue Light"/>
              </a:rPr>
              <a:t>1) Conformar las operaciones de consulta apropiadas para realizar los mismos procedimientos utilizando un cliente CLI de MongoDB.</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Clr>
                <a:schemeClr val="dk1"/>
              </a:buClr>
              <a:buSzPts val="1100"/>
              <a:buFont typeface="Arial"/>
              <a:buNone/>
            </a:pPr>
            <a:r>
              <a:rPr lang="en-GB" sz="1600">
                <a:solidFill>
                  <a:schemeClr val="dk1"/>
                </a:solidFill>
                <a:highlight>
                  <a:schemeClr val="lt1"/>
                </a:highlight>
                <a:latin typeface="Helvetica Neue Light"/>
                <a:ea typeface="Helvetica Neue Light"/>
                <a:cs typeface="Helvetica Neue Light"/>
                <a:sym typeface="Helvetica Neue Light"/>
              </a:rPr>
              <a:t>2) Crear una conexión local hacia el motor de base de datos MongoDB mediante el cliente ROBO 3T</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Clr>
                <a:schemeClr val="dk1"/>
              </a:buClr>
              <a:buSzPts val="1100"/>
              <a:buFont typeface="Arial"/>
              <a:buNone/>
            </a:pPr>
            <a:r>
              <a:rPr lang="en-GB" sz="1600">
                <a:solidFill>
                  <a:schemeClr val="dk1"/>
                </a:solidFill>
                <a:highlight>
                  <a:schemeClr val="lt1"/>
                </a:highlight>
                <a:latin typeface="Helvetica Neue Light"/>
                <a:ea typeface="Helvetica Neue Light"/>
                <a:cs typeface="Helvetica Neue Light"/>
                <a:sym typeface="Helvetica Neue Light"/>
              </a:rPr>
              <a:t>3) Con ROBO 3T acceder y visualizar la base, colecciones y documentos creados.</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Clr>
                <a:schemeClr val="dk1"/>
              </a:buClr>
              <a:buSzPts val="1100"/>
              <a:buFont typeface="Arial"/>
              <a:buNone/>
            </a:pPr>
            <a:r>
              <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Clr>
                <a:schemeClr val="dk1"/>
              </a:buClr>
              <a:buSzPts val="1100"/>
              <a:buFont typeface="Arial"/>
              <a:buNone/>
            </a:pPr>
            <a:r>
              <a:rPr b="1" lang="en-GB" sz="1600">
                <a:solidFill>
                  <a:schemeClr val="dk1"/>
                </a:solidFill>
                <a:highlight>
                  <a:schemeClr val="lt1"/>
                </a:highlight>
                <a:latin typeface="Helvetica Neue"/>
                <a:ea typeface="Helvetica Neue"/>
                <a:cs typeface="Helvetica Neue"/>
                <a:sym typeface="Helvetica Neue"/>
              </a:rPr>
              <a:t>Notas: </a:t>
            </a:r>
            <a:endParaRPr b="1" sz="1600">
              <a:solidFill>
                <a:schemeClr val="dk1"/>
              </a:solidFill>
              <a:highlight>
                <a:schemeClr val="lt1"/>
              </a:highlight>
              <a:latin typeface="Helvetica Neue"/>
              <a:ea typeface="Helvetica Neue"/>
              <a:cs typeface="Helvetica Neue"/>
              <a:sym typeface="Helvetica Neue"/>
            </a:endParaRPr>
          </a:p>
          <a:p>
            <a:pPr indent="0" lvl="0" marL="0" rtl="0" algn="l">
              <a:lnSpc>
                <a:spcPct val="150000"/>
              </a:lnSpc>
              <a:spcBef>
                <a:spcPts val="0"/>
              </a:spcBef>
              <a:spcAft>
                <a:spcPts val="0"/>
              </a:spcAft>
              <a:buClr>
                <a:schemeClr val="dk1"/>
              </a:buClr>
              <a:buSzPts val="1100"/>
              <a:buFont typeface="Arial"/>
              <a:buNone/>
            </a:pPr>
            <a:r>
              <a:rPr lang="en-GB" sz="1600">
                <a:solidFill>
                  <a:schemeClr val="dk1"/>
                </a:solidFill>
                <a:highlight>
                  <a:schemeClr val="lt1"/>
                </a:highlight>
                <a:latin typeface="Helvetica Neue Light"/>
                <a:ea typeface="Helvetica Neue Light"/>
                <a:cs typeface="Helvetica Neue Light"/>
                <a:sym typeface="Helvetica Neue Light"/>
              </a:rPr>
              <a:t>El campo id lo crea automáticamente el motor de base de datos MongoDB y se llama _id almacenando un ObjectID.</a:t>
            </a:r>
            <a:endParaRPr sz="1600">
              <a:solidFill>
                <a:schemeClr val="dk1"/>
              </a:solidFill>
              <a:highlight>
                <a:schemeClr val="lt1"/>
              </a:highlight>
              <a:latin typeface="Helvetica Neue Light"/>
              <a:ea typeface="Helvetica Neue Light"/>
              <a:cs typeface="Helvetica Neue Light"/>
              <a:sym typeface="Helvetica Neue Light"/>
            </a:endParaRPr>
          </a:p>
        </p:txBody>
      </p:sp>
      <p:pic>
        <p:nvPicPr>
          <p:cNvPr id="560" name="Google Shape;560;p62"/>
          <p:cNvPicPr preferRelativeResize="0"/>
          <p:nvPr/>
        </p:nvPicPr>
        <p:blipFill rotWithShape="1">
          <a:blip r:embed="rId4">
            <a:alphaModFix/>
          </a:blip>
          <a:srcRect b="0" l="0" r="0" t="0"/>
          <a:stretch/>
        </p:blipFill>
        <p:spPr>
          <a:xfrm>
            <a:off x="7509825" y="0"/>
            <a:ext cx="1634174" cy="6398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63"/>
          <p:cNvSpPr txBox="1"/>
          <p:nvPr/>
        </p:nvSpPr>
        <p:spPr>
          <a:xfrm>
            <a:off x="1443000" y="2520825"/>
            <a:ext cx="62580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MONGODB</a:t>
            </a:r>
            <a:endParaRPr i="1" sz="4000">
              <a:latin typeface="Anton"/>
              <a:ea typeface="Anton"/>
              <a:cs typeface="Anton"/>
              <a:sym typeface="Anton"/>
            </a:endParaRPr>
          </a:p>
        </p:txBody>
      </p:sp>
      <p:pic>
        <p:nvPicPr>
          <p:cNvPr id="566" name="Google Shape;566;p6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67" name="Google Shape;567;p63"/>
          <p:cNvPicPr preferRelativeResize="0"/>
          <p:nvPr/>
        </p:nvPicPr>
        <p:blipFill rotWithShape="1">
          <a:blip r:embed="rId4">
            <a:alphaModFix/>
          </a:blip>
          <a:srcRect b="0" l="0" r="0" t="0"/>
          <a:stretch/>
        </p:blipFill>
        <p:spPr>
          <a:xfrm>
            <a:off x="3882275" y="886224"/>
            <a:ext cx="1379450" cy="1379450"/>
          </a:xfrm>
          <a:prstGeom prst="rect">
            <a:avLst/>
          </a:prstGeom>
          <a:noFill/>
          <a:ln>
            <a:noFill/>
          </a:ln>
        </p:spPr>
      </p:pic>
      <p:sp>
        <p:nvSpPr>
          <p:cNvPr id="568" name="Google Shape;568;p63"/>
          <p:cNvSpPr/>
          <p:nvPr/>
        </p:nvSpPr>
        <p:spPr>
          <a:xfrm>
            <a:off x="4823975" y="886225"/>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GB">
                <a:solidFill>
                  <a:srgbClr val="FFFFFF"/>
                </a:solidFill>
                <a:latin typeface="Helvetica Neue"/>
                <a:ea typeface="Helvetica Neue"/>
                <a:cs typeface="Helvetica Neue"/>
                <a:sym typeface="Helvetica Neue"/>
              </a:rPr>
              <a:t>17</a:t>
            </a:r>
            <a:endParaRPr b="1">
              <a:solidFill>
                <a:srgbClr val="FFFFFF"/>
              </a:solidFill>
              <a:latin typeface="Helvetica Neue"/>
              <a:ea typeface="Helvetica Neue"/>
              <a:cs typeface="Helvetica Neue"/>
              <a:sym typeface="Helvetica Neue"/>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graphicFrame>
        <p:nvGraphicFramePr>
          <p:cNvPr id="573" name="Google Shape;573;p64"/>
          <p:cNvGraphicFramePr/>
          <p:nvPr/>
        </p:nvGraphicFramePr>
        <p:xfrm>
          <a:off x="153263" y="39300"/>
          <a:ext cx="3000000" cy="3000000"/>
        </p:xfrm>
        <a:graphic>
          <a:graphicData uri="http://schemas.openxmlformats.org/drawingml/2006/table">
            <a:tbl>
              <a:tblPr>
                <a:noFill/>
                <a:tableStyleId>{932EF3B1-8A62-4DEC-8E2F-D95A4D33466E}</a:tableStyleId>
              </a:tblPr>
              <a:tblGrid>
                <a:gridCol w="2945825"/>
                <a:gridCol w="3822275"/>
                <a:gridCol w="2069375"/>
              </a:tblGrid>
              <a:tr h="720275">
                <a:tc gridSpan="3">
                  <a:txBody>
                    <a:bodyPr/>
                    <a:lstStyle/>
                    <a:p>
                      <a:pPr indent="0" lvl="0" marL="0" rtl="0" algn="l">
                        <a:spcBef>
                          <a:spcPts val="0"/>
                        </a:spcBef>
                        <a:spcAft>
                          <a:spcPts val="0"/>
                        </a:spcAft>
                        <a:buNone/>
                      </a:pPr>
                      <a:r>
                        <a:rPr i="1" lang="en-GB" sz="2400">
                          <a:solidFill>
                            <a:schemeClr val="dk1"/>
                          </a:solidFill>
                          <a:latin typeface="Anton"/>
                          <a:ea typeface="Anton"/>
                          <a:cs typeface="Anton"/>
                          <a:sym typeface="Anton"/>
                        </a:rPr>
                        <a:t>MONGODB</a:t>
                      </a:r>
                      <a:endParaRPr sz="2400"/>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EFAB"/>
                    </a:solidFill>
                  </a:tcPr>
                </a:tc>
                <a:tc hMerge="1"/>
                <a:tc hMerge="1"/>
              </a:tr>
              <a:tr h="809125">
                <a:tc gridSpan="2">
                  <a:txBody>
                    <a:bodyPr/>
                    <a:lstStyle/>
                    <a:p>
                      <a:pPr indent="0" lvl="0" marL="0" rtl="0" algn="l">
                        <a:spcBef>
                          <a:spcPts val="0"/>
                        </a:spcBef>
                        <a:spcAft>
                          <a:spcPts val="0"/>
                        </a:spcAft>
                        <a:buClr>
                          <a:schemeClr val="dk1"/>
                        </a:buClr>
                        <a:buSzPts val="1100"/>
                        <a:buFont typeface="Arial"/>
                        <a:buNone/>
                      </a:pPr>
                      <a:r>
                        <a:rPr b="1" lang="en-GB" sz="1600">
                          <a:solidFill>
                            <a:schemeClr val="dk1"/>
                          </a:solidFill>
                          <a:latin typeface="Helvetica Neue"/>
                          <a:ea typeface="Helvetica Neue"/>
                          <a:cs typeface="Helvetica Neue"/>
                          <a:sym typeface="Helvetica Neue"/>
                        </a:rPr>
                        <a:t>Formato: </a:t>
                      </a:r>
                      <a:r>
                        <a:rPr lang="en-GB" sz="1600">
                          <a:solidFill>
                            <a:schemeClr val="dk1"/>
                          </a:solidFill>
                          <a:latin typeface="Helvetica Neue Light"/>
                          <a:ea typeface="Helvetica Neue Light"/>
                          <a:cs typeface="Helvetica Neue Light"/>
                          <a:sym typeface="Helvetica Neue Light"/>
                        </a:rPr>
                        <a:t>archivo de texto con las consultas realizadas y la carpeta de la base de datos comprimida en un zip</a:t>
                      </a:r>
                      <a:r>
                        <a:rPr lang="en-GB" sz="1600">
                          <a:solidFill>
                            <a:schemeClr val="dk1"/>
                          </a:solidFill>
                          <a:latin typeface="Helvetica Neue Light"/>
                          <a:ea typeface="Helvetica Neue Light"/>
                          <a:cs typeface="Helvetica Neue Light"/>
                          <a:sym typeface="Helvetica Neue Light"/>
                        </a:rPr>
                        <a:t>.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b="1" lang="en-GB" sz="1600">
                          <a:solidFill>
                            <a:schemeClr val="dk1"/>
                          </a:solidFill>
                          <a:latin typeface="Helvetica Neue"/>
                          <a:ea typeface="Helvetica Neue"/>
                          <a:cs typeface="Helvetica Neue"/>
                          <a:sym typeface="Helvetica Neue"/>
                        </a:rPr>
                        <a:t>Sugerencia: </a:t>
                      </a:r>
                      <a:r>
                        <a:rPr lang="en-GB" sz="1600">
                          <a:solidFill>
                            <a:schemeClr val="dk1"/>
                          </a:solidFill>
                          <a:latin typeface="Helvetica Neue Light"/>
                          <a:ea typeface="Helvetica Neue Light"/>
                          <a:cs typeface="Helvetica Neue Light"/>
                          <a:sym typeface="Helvetica Neue Light"/>
                        </a:rPr>
                        <a:t>Si es un archivo en línea, configurar los permisos de acceso.</a:t>
                      </a:r>
                      <a:endParaRPr sz="1600">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ctr">
                        <a:spcBef>
                          <a:spcPts val="0"/>
                        </a:spcBef>
                        <a:spcAft>
                          <a:spcPts val="0"/>
                        </a:spcAft>
                        <a:buNone/>
                      </a:pPr>
                      <a:r>
                        <a:t/>
                      </a:r>
                      <a:endParaRPr sz="1500">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270000">
                <a:tc gridSpan="3">
                  <a:txBody>
                    <a:bodyPr/>
                    <a:lstStyle/>
                    <a:p>
                      <a:pPr indent="0" lvl="0" marL="0" rtl="0" algn="l">
                        <a:spcBef>
                          <a:spcPts val="0"/>
                        </a:spcBef>
                        <a:spcAft>
                          <a:spcPts val="0"/>
                        </a:spcAft>
                        <a:buNone/>
                      </a:pPr>
                      <a:br>
                        <a:rPr b="1" lang="en-GB" sz="200">
                          <a:solidFill>
                            <a:srgbClr val="4D5156"/>
                          </a:solidFill>
                        </a:rPr>
                      </a:br>
                      <a:r>
                        <a:rPr b="1" lang="en-GB" sz="1600"/>
                        <a:t>&gt;&gt;</a:t>
                      </a:r>
                      <a:r>
                        <a:rPr b="1" lang="en-GB" sz="1600">
                          <a:solidFill>
                            <a:srgbClr val="4D5156"/>
                          </a:solidFill>
                        </a:rPr>
                        <a:t> </a:t>
                      </a:r>
                      <a:r>
                        <a:rPr b="1" lang="en-GB" sz="1600">
                          <a:latin typeface="Helvetica Neue"/>
                          <a:ea typeface="Helvetica Neue"/>
                          <a:cs typeface="Helvetica Neue"/>
                          <a:sym typeface="Helvetica Neue"/>
                        </a:rPr>
                        <a:t>Consigna:</a:t>
                      </a:r>
                      <a:r>
                        <a:rPr lang="en-GB" sz="1600">
                          <a:latin typeface="Helvetica Neue Light"/>
                          <a:ea typeface="Helvetica Neue Light"/>
                          <a:cs typeface="Helvetica Neue Light"/>
                          <a:sym typeface="Helvetica Neue Light"/>
                        </a:rPr>
                        <a:t> En base al enunciado para trabajar con </a:t>
                      </a:r>
                      <a:r>
                        <a:rPr lang="en-GB" sz="1600">
                          <a:solidFill>
                            <a:schemeClr val="dk1"/>
                          </a:solidFill>
                          <a:latin typeface="Helvetica Neue Light"/>
                          <a:ea typeface="Helvetica Neue Light"/>
                          <a:cs typeface="Helvetica Neue Light"/>
                          <a:sym typeface="Helvetica Neue Light"/>
                        </a:rPr>
                        <a:t>un motor SQL, realizar las adaptaciones para trabajar sobre un servidor de base de datos MongoDB. Utilizar el cliente CLI </a:t>
                      </a:r>
                      <a:r>
                        <a:rPr lang="en-GB" sz="1600" u="sng">
                          <a:solidFill>
                            <a:schemeClr val="hlink"/>
                          </a:solidFill>
                          <a:latin typeface="Helvetica Neue Light"/>
                          <a:ea typeface="Helvetica Neue Light"/>
                          <a:cs typeface="Helvetica Neue Light"/>
                          <a:sym typeface="Helvetica Neue Light"/>
                          <a:hlinkClick r:id="rId3"/>
                        </a:rPr>
                        <a:t>Mongo shell</a:t>
                      </a:r>
                      <a:r>
                        <a:rPr lang="en-GB" sz="1600">
                          <a:solidFill>
                            <a:schemeClr val="dk1"/>
                          </a:solidFill>
                          <a:latin typeface="Helvetica Neue Light"/>
                          <a:ea typeface="Helvetica Neue Light"/>
                          <a:cs typeface="Helvetica Neue Light"/>
                          <a:sym typeface="Helvetica Neue Light"/>
                        </a:rPr>
                        <a:t>.</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i="1" lang="en-GB">
                          <a:solidFill>
                            <a:schemeClr val="dk1"/>
                          </a:solidFill>
                          <a:latin typeface="Helvetica Neue Light"/>
                          <a:ea typeface="Helvetica Neue Light"/>
                          <a:cs typeface="Helvetica Neue Light"/>
                          <a:sym typeface="Helvetica Neue Light"/>
                        </a:rPr>
                        <a:t>1) Crear una base de datos llamada 'prueba'</a:t>
                      </a:r>
                      <a:endParaRPr i="1">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i="1" lang="en-GB">
                          <a:solidFill>
                            <a:schemeClr val="dk1"/>
                          </a:solidFill>
                          <a:latin typeface="Helvetica Neue Light"/>
                          <a:ea typeface="Helvetica Neue Light"/>
                          <a:cs typeface="Helvetica Neue Light"/>
                          <a:sym typeface="Helvetica Neue Light"/>
                        </a:rPr>
                        <a:t>2) Crear una tabla dentro de esa base con el nombre 'items' que contenga los siguientes campos:</a:t>
                      </a:r>
                      <a:endParaRPr i="1">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i="1" lang="en-GB">
                          <a:solidFill>
                            <a:schemeClr val="dk1"/>
                          </a:solidFill>
                          <a:latin typeface="Helvetica Neue Light"/>
                          <a:ea typeface="Helvetica Neue Light"/>
                          <a:cs typeface="Helvetica Neue Light"/>
                          <a:sym typeface="Helvetica Neue Light"/>
                        </a:rPr>
                        <a:t>    - 'nombre' del tipo varchar no nulo</a:t>
                      </a:r>
                      <a:endParaRPr i="1">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i="1" lang="en-GB">
                          <a:solidFill>
                            <a:schemeClr val="dk1"/>
                          </a:solidFill>
                          <a:latin typeface="Helvetica Neue Light"/>
                          <a:ea typeface="Helvetica Neue Light"/>
                          <a:cs typeface="Helvetica Neue Light"/>
                          <a:sym typeface="Helvetica Neue Light"/>
                        </a:rPr>
                        <a:t>    - 'categoria' del tipo varchar no nulo</a:t>
                      </a:r>
                      <a:endParaRPr i="1">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i="1" lang="en-GB">
                          <a:solidFill>
                            <a:schemeClr val="dk1"/>
                          </a:solidFill>
                          <a:latin typeface="Helvetica Neue Light"/>
                          <a:ea typeface="Helvetica Neue Light"/>
                          <a:cs typeface="Helvetica Neue Light"/>
                          <a:sym typeface="Helvetica Neue Light"/>
                        </a:rPr>
                        <a:t>    - 'stock' del tipo entero sin signo</a:t>
                      </a:r>
                      <a:endParaRPr i="1">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i="1" lang="en-GB">
                          <a:solidFill>
                            <a:schemeClr val="dk1"/>
                          </a:solidFill>
                          <a:latin typeface="Helvetica Neue Light"/>
                          <a:ea typeface="Helvetica Neue Light"/>
                          <a:cs typeface="Helvetica Neue Light"/>
                          <a:sym typeface="Helvetica Neue Light"/>
                        </a:rPr>
                        <a:t>    - 'id' clave primaria autoincremental no nula</a:t>
                      </a:r>
                      <a:endParaRPr i="1">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i="1" lang="en-GB">
                          <a:solidFill>
                            <a:schemeClr val="dk1"/>
                          </a:solidFill>
                          <a:latin typeface="Helvetica Neue Light"/>
                          <a:ea typeface="Helvetica Neue Light"/>
                          <a:cs typeface="Helvetica Neue Light"/>
                          <a:sym typeface="Helvetica Neue Light"/>
                        </a:rPr>
                        <a:t>3) Insertar estos 3 items en esa tabla</a:t>
                      </a:r>
                      <a:endParaRPr i="1">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i="1" lang="en-GB">
                          <a:solidFill>
                            <a:schemeClr val="dk1"/>
                          </a:solidFill>
                          <a:latin typeface="Helvetica Neue Light"/>
                          <a:ea typeface="Helvetica Neue Light"/>
                          <a:cs typeface="Helvetica Neue Light"/>
                          <a:sym typeface="Helvetica Neue Light"/>
                        </a:rPr>
                        <a:t>    - Fideos categoría:Harina stock:20 </a:t>
                      </a:r>
                      <a:endParaRPr i="1">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i="1" lang="en-GB">
                          <a:solidFill>
                            <a:schemeClr val="dk1"/>
                          </a:solidFill>
                          <a:latin typeface="Helvetica Neue Light"/>
                          <a:ea typeface="Helvetica Neue Light"/>
                          <a:cs typeface="Helvetica Neue Light"/>
                          <a:sym typeface="Helvetica Neue Light"/>
                        </a:rPr>
                        <a:t>    - Leche categoría:Lácteos stock:30</a:t>
                      </a:r>
                      <a:endParaRPr i="1">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i="1" lang="en-GB">
                          <a:solidFill>
                            <a:schemeClr val="dk1"/>
                          </a:solidFill>
                          <a:latin typeface="Helvetica Neue Light"/>
                          <a:ea typeface="Helvetica Neue Light"/>
                          <a:cs typeface="Helvetica Neue Light"/>
                          <a:sym typeface="Helvetica Neue Light"/>
                        </a:rPr>
                        <a:t>    - Crema categoría:Lácteos stock:15</a:t>
                      </a:r>
                      <a:endParaRPr i="1">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i="1" lang="en-GB">
                          <a:solidFill>
                            <a:schemeClr val="dk1"/>
                          </a:solidFill>
                          <a:latin typeface="Helvetica Neue Light"/>
                          <a:ea typeface="Helvetica Neue Light"/>
                          <a:cs typeface="Helvetica Neue Light"/>
                          <a:sym typeface="Helvetica Neue Light"/>
                        </a:rPr>
                        <a:t>4) Listar los items agregados</a:t>
                      </a:r>
                      <a:endParaRPr i="1">
                        <a:solidFill>
                          <a:schemeClr val="dk1"/>
                        </a:solidFill>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574" name="Google Shape;574;p64"/>
          <p:cNvPicPr preferRelativeResize="0"/>
          <p:nvPr/>
        </p:nvPicPr>
        <p:blipFill>
          <a:blip r:embed="rId4">
            <a:alphaModFix/>
          </a:blip>
          <a:stretch>
            <a:fillRect/>
          </a:stretch>
        </p:blipFill>
        <p:spPr>
          <a:xfrm>
            <a:off x="7567925" y="4659625"/>
            <a:ext cx="1186526" cy="330675"/>
          </a:xfrm>
          <a:prstGeom prst="rect">
            <a:avLst/>
          </a:prstGeom>
          <a:noFill/>
          <a:ln>
            <a:noFill/>
          </a:ln>
        </p:spPr>
      </p:pic>
      <p:pic>
        <p:nvPicPr>
          <p:cNvPr id="575" name="Google Shape;575;p64"/>
          <p:cNvPicPr preferRelativeResize="0"/>
          <p:nvPr/>
        </p:nvPicPr>
        <p:blipFill rotWithShape="1">
          <a:blip r:embed="rId5">
            <a:alphaModFix/>
          </a:blip>
          <a:srcRect b="0" l="0" r="0" t="0"/>
          <a:stretch/>
        </p:blipFill>
        <p:spPr>
          <a:xfrm>
            <a:off x="7173537" y="878000"/>
            <a:ext cx="1634174" cy="6398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graphicFrame>
        <p:nvGraphicFramePr>
          <p:cNvPr id="580" name="Google Shape;580;p65"/>
          <p:cNvGraphicFramePr/>
          <p:nvPr/>
        </p:nvGraphicFramePr>
        <p:xfrm>
          <a:off x="153263" y="115500"/>
          <a:ext cx="3000000" cy="3000000"/>
        </p:xfrm>
        <a:graphic>
          <a:graphicData uri="http://schemas.openxmlformats.org/drawingml/2006/table">
            <a:tbl>
              <a:tblPr>
                <a:noFill/>
                <a:tableStyleId>{932EF3B1-8A62-4DEC-8E2F-D95A4D33466E}</a:tableStyleId>
              </a:tblPr>
              <a:tblGrid>
                <a:gridCol w="2945825"/>
                <a:gridCol w="3822275"/>
                <a:gridCol w="2069375"/>
              </a:tblGrid>
              <a:tr h="720275">
                <a:tc gridSpan="3">
                  <a:txBody>
                    <a:bodyPr/>
                    <a:lstStyle/>
                    <a:p>
                      <a:pPr indent="0" lvl="0" marL="0" rtl="0" algn="l">
                        <a:spcBef>
                          <a:spcPts val="0"/>
                        </a:spcBef>
                        <a:spcAft>
                          <a:spcPts val="0"/>
                        </a:spcAft>
                        <a:buNone/>
                      </a:pPr>
                      <a:r>
                        <a:rPr i="1" lang="en-GB" sz="2400">
                          <a:solidFill>
                            <a:schemeClr val="dk1"/>
                          </a:solidFill>
                          <a:latin typeface="Anton"/>
                          <a:ea typeface="Anton"/>
                          <a:cs typeface="Anton"/>
                          <a:sym typeface="Anton"/>
                        </a:rPr>
                        <a:t>MONGODB</a:t>
                      </a:r>
                      <a:endParaRPr sz="2400"/>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EFAB"/>
                    </a:solidFill>
                  </a:tcPr>
                </a:tc>
                <a:tc hMerge="1"/>
                <a:tc hMerge="1"/>
              </a:tr>
              <a:tr h="809125">
                <a:tc gridSpan="2">
                  <a:txBody>
                    <a:bodyPr/>
                    <a:lstStyle/>
                    <a:p>
                      <a:pPr indent="0" lvl="0" marL="0" rtl="0" algn="l">
                        <a:spcBef>
                          <a:spcPts val="0"/>
                        </a:spcBef>
                        <a:spcAft>
                          <a:spcPts val="0"/>
                        </a:spcAft>
                        <a:buClr>
                          <a:schemeClr val="dk1"/>
                        </a:buClr>
                        <a:buSzPts val="1100"/>
                        <a:buFont typeface="Arial"/>
                        <a:buNone/>
                      </a:pPr>
                      <a:r>
                        <a:rPr b="1" lang="en-GB" sz="1600">
                          <a:solidFill>
                            <a:schemeClr val="dk1"/>
                          </a:solidFill>
                          <a:latin typeface="Helvetica Neue"/>
                          <a:ea typeface="Helvetica Neue"/>
                          <a:cs typeface="Helvetica Neue"/>
                          <a:sym typeface="Helvetica Neue"/>
                        </a:rPr>
                        <a:t>Formato: </a:t>
                      </a:r>
                      <a:r>
                        <a:rPr lang="en-GB" sz="1600">
                          <a:solidFill>
                            <a:schemeClr val="dk1"/>
                          </a:solidFill>
                          <a:latin typeface="Helvetica Neue Light"/>
                          <a:ea typeface="Helvetica Neue Light"/>
                          <a:cs typeface="Helvetica Neue Light"/>
                          <a:sym typeface="Helvetica Neue Light"/>
                        </a:rPr>
                        <a:t>archivo de texto con las consultas realizadas y la carpeta de la base de datos comprimida en un zip</a:t>
                      </a:r>
                      <a:r>
                        <a:rPr lang="en-GB" sz="1600">
                          <a:solidFill>
                            <a:schemeClr val="dk1"/>
                          </a:solidFill>
                          <a:latin typeface="Helvetica Neue Light"/>
                          <a:ea typeface="Helvetica Neue Light"/>
                          <a:cs typeface="Helvetica Neue Light"/>
                          <a:sym typeface="Helvetica Neue Light"/>
                        </a:rPr>
                        <a:t>.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b="1" lang="en-GB" sz="1600">
                          <a:solidFill>
                            <a:schemeClr val="dk1"/>
                          </a:solidFill>
                          <a:latin typeface="Helvetica Neue"/>
                          <a:ea typeface="Helvetica Neue"/>
                          <a:cs typeface="Helvetica Neue"/>
                          <a:sym typeface="Helvetica Neue"/>
                        </a:rPr>
                        <a:t>Sugerencia: </a:t>
                      </a:r>
                      <a:r>
                        <a:rPr lang="en-GB" sz="1600">
                          <a:solidFill>
                            <a:schemeClr val="dk1"/>
                          </a:solidFill>
                          <a:latin typeface="Helvetica Neue Light"/>
                          <a:ea typeface="Helvetica Neue Light"/>
                          <a:cs typeface="Helvetica Neue Light"/>
                          <a:sym typeface="Helvetica Neue Light"/>
                        </a:rPr>
                        <a:t>en caso de ser un documento online, verificar permisos.</a:t>
                      </a:r>
                      <a:endParaRPr sz="1600">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ctr">
                        <a:spcBef>
                          <a:spcPts val="0"/>
                        </a:spcBef>
                        <a:spcAft>
                          <a:spcPts val="0"/>
                        </a:spcAft>
                        <a:buNone/>
                      </a:pPr>
                      <a:r>
                        <a:t/>
                      </a:r>
                      <a:endParaRPr sz="1500">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270000">
                <a:tc gridSpan="3">
                  <a:txBody>
                    <a:bodyPr/>
                    <a:lstStyle/>
                    <a:p>
                      <a:pPr indent="0" lvl="0" marL="0" rtl="0" algn="l">
                        <a:spcBef>
                          <a:spcPts val="0"/>
                        </a:spcBef>
                        <a:spcAft>
                          <a:spcPts val="0"/>
                        </a:spcAft>
                        <a:buNone/>
                      </a:pPr>
                      <a:r>
                        <a:rPr b="1" lang="en-GB" sz="1600">
                          <a:solidFill>
                            <a:schemeClr val="dk1"/>
                          </a:solidFill>
                        </a:rPr>
                        <a:t>&gt;&gt;</a:t>
                      </a:r>
                      <a:r>
                        <a:rPr b="1" lang="en-GB" sz="1600">
                          <a:solidFill>
                            <a:srgbClr val="4D5156"/>
                          </a:solidFill>
                        </a:rPr>
                        <a:t> </a:t>
                      </a:r>
                      <a:r>
                        <a:rPr b="1" lang="en-GB" sz="1600">
                          <a:solidFill>
                            <a:schemeClr val="dk1"/>
                          </a:solidFill>
                          <a:latin typeface="Helvetica Neue"/>
                          <a:ea typeface="Helvetica Neue"/>
                          <a:cs typeface="Helvetica Neue"/>
                          <a:sym typeface="Helvetica Neue"/>
                        </a:rPr>
                        <a:t>Aspectos a incluir en el entregable:</a:t>
                      </a:r>
                      <a:endParaRPr sz="1600">
                        <a:solidFill>
                          <a:schemeClr val="dk1"/>
                        </a:solidFill>
                        <a:latin typeface="Helvetica Neue Light"/>
                        <a:ea typeface="Helvetica Neue Light"/>
                        <a:cs typeface="Helvetica Neue Light"/>
                        <a:sym typeface="Helvetica Neue Light"/>
                      </a:endParaRPr>
                    </a:p>
                    <a:p>
                      <a:pPr indent="-330200" lvl="0" marL="457200" rtl="0" algn="l">
                        <a:spcBef>
                          <a:spcPts val="0"/>
                        </a:spcBef>
                        <a:spcAft>
                          <a:spcPts val="0"/>
                        </a:spcAft>
                        <a:buClr>
                          <a:schemeClr val="dk1"/>
                        </a:buClr>
                        <a:buSzPts val="1600"/>
                        <a:buFont typeface="Helvetica Neue Light"/>
                        <a:buChar char="-"/>
                      </a:pPr>
                      <a:r>
                        <a:rPr lang="en-GB" sz="1600">
                          <a:solidFill>
                            <a:schemeClr val="dk1"/>
                          </a:solidFill>
                          <a:latin typeface="Helvetica Neue Light"/>
                          <a:ea typeface="Helvetica Neue Light"/>
                          <a:cs typeface="Helvetica Neue Light"/>
                          <a:sym typeface="Helvetica Neue Light"/>
                        </a:rPr>
                        <a:t>Mostrar al finalizar las bases de datos presentes en el motor de base de datos, las colecciones de la base 'prueba' y los documentos dentro de ella.</a:t>
                      </a:r>
                      <a:endParaRPr sz="1600">
                        <a:solidFill>
                          <a:schemeClr val="dk1"/>
                        </a:solidFill>
                        <a:latin typeface="Helvetica Neue Light"/>
                        <a:ea typeface="Helvetica Neue Light"/>
                        <a:cs typeface="Helvetica Neue Light"/>
                        <a:sym typeface="Helvetica Neue Light"/>
                      </a:endParaRPr>
                    </a:p>
                    <a:p>
                      <a:pPr indent="-330200" lvl="0" marL="457200" rtl="0" algn="l">
                        <a:spcBef>
                          <a:spcPts val="0"/>
                        </a:spcBef>
                        <a:spcAft>
                          <a:spcPts val="0"/>
                        </a:spcAft>
                        <a:buSzPts val="1600"/>
                        <a:buFont typeface="Helvetica Neue Light"/>
                        <a:buChar char="-"/>
                      </a:pPr>
                      <a:r>
                        <a:rPr lang="en-GB" sz="1600">
                          <a:solidFill>
                            <a:schemeClr val="dk1"/>
                          </a:solidFill>
                          <a:latin typeface="Helvetica Neue Light"/>
                          <a:ea typeface="Helvetica Neue Light"/>
                          <a:cs typeface="Helvetica Neue Light"/>
                          <a:sym typeface="Helvetica Neue Light"/>
                        </a:rPr>
                        <a:t>Utilizar luego </a:t>
                      </a:r>
                      <a:r>
                        <a:rPr lang="en-GB" sz="1600" u="sng">
                          <a:solidFill>
                            <a:schemeClr val="hlink"/>
                          </a:solidFill>
                          <a:latin typeface="Helvetica Neue Light"/>
                          <a:ea typeface="Helvetica Neue Light"/>
                          <a:cs typeface="Helvetica Neue Light"/>
                          <a:sym typeface="Helvetica Neue Light"/>
                          <a:hlinkClick r:id="rId3"/>
                        </a:rPr>
                        <a:t>ROBO 3T</a:t>
                      </a:r>
                      <a:r>
                        <a:rPr lang="en-GB" sz="1600">
                          <a:solidFill>
                            <a:schemeClr val="dk1"/>
                          </a:solidFill>
                          <a:latin typeface="Helvetica Neue Light"/>
                          <a:ea typeface="Helvetica Neue Light"/>
                          <a:cs typeface="Helvetica Neue Light"/>
                          <a:sym typeface="Helvetica Neue Light"/>
                        </a:rPr>
                        <a:t> para verificar la información presente en la base</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b="1" lang="en-GB" sz="1600">
                          <a:solidFill>
                            <a:schemeClr val="dk1"/>
                          </a:solidFill>
                        </a:rPr>
                        <a:t>&gt;&gt;</a:t>
                      </a:r>
                      <a:r>
                        <a:rPr b="1" lang="en-GB" sz="1600">
                          <a:solidFill>
                            <a:srgbClr val="4D5156"/>
                          </a:solidFill>
                        </a:rPr>
                        <a:t> </a:t>
                      </a:r>
                      <a:r>
                        <a:rPr b="1" lang="en-GB" sz="1600">
                          <a:solidFill>
                            <a:schemeClr val="dk1"/>
                          </a:solidFill>
                          <a:latin typeface="Helvetica Neue"/>
                          <a:ea typeface="Helvetica Neue"/>
                          <a:cs typeface="Helvetica Neue"/>
                          <a:sym typeface="Helvetica Neue"/>
                        </a:rPr>
                        <a:t>Notas:</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GB" sz="1600">
                          <a:solidFill>
                            <a:schemeClr val="dk1"/>
                          </a:solidFill>
                          <a:latin typeface="Helvetica Neue Light"/>
                          <a:ea typeface="Helvetica Neue Light"/>
                          <a:cs typeface="Helvetica Neue Light"/>
                          <a:sym typeface="Helvetica Neue Light"/>
                        </a:rPr>
                        <a:t>El campo id lo crea automáticamente el motor de base de datos MongoDB y se llama _id almacenando un ObjectID.</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581" name="Google Shape;581;p65"/>
          <p:cNvPicPr preferRelativeResize="0"/>
          <p:nvPr/>
        </p:nvPicPr>
        <p:blipFill>
          <a:blip r:embed="rId4">
            <a:alphaModFix/>
          </a:blip>
          <a:stretch>
            <a:fillRect/>
          </a:stretch>
        </p:blipFill>
        <p:spPr>
          <a:xfrm>
            <a:off x="7567925" y="4659625"/>
            <a:ext cx="1186526" cy="330675"/>
          </a:xfrm>
          <a:prstGeom prst="rect">
            <a:avLst/>
          </a:prstGeom>
          <a:noFill/>
          <a:ln>
            <a:noFill/>
          </a:ln>
        </p:spPr>
      </p:pic>
      <p:pic>
        <p:nvPicPr>
          <p:cNvPr id="582" name="Google Shape;582;p65"/>
          <p:cNvPicPr preferRelativeResize="0"/>
          <p:nvPr/>
        </p:nvPicPr>
        <p:blipFill rotWithShape="1">
          <a:blip r:embed="rId5">
            <a:alphaModFix/>
          </a:blip>
          <a:srcRect b="0" l="0" r="0" t="0"/>
          <a:stretch/>
        </p:blipFill>
        <p:spPr>
          <a:xfrm>
            <a:off x="7173537" y="954200"/>
            <a:ext cx="1634174" cy="6398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6" name="Shape 586"/>
        <p:cNvGrpSpPr/>
        <p:nvPr/>
      </p:nvGrpSpPr>
      <p:grpSpPr>
        <a:xfrm>
          <a:off x="0" y="0"/>
          <a:ext cx="0" cy="0"/>
          <a:chOff x="0" y="0"/>
          <a:chExt cx="0" cy="0"/>
        </a:xfrm>
      </p:grpSpPr>
      <p:sp>
        <p:nvSpPr>
          <p:cNvPr id="587" name="Google Shape;587;p66"/>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4000">
                <a:solidFill>
                  <a:srgbClr val="E0FF00"/>
                </a:solidFill>
                <a:latin typeface="Anton"/>
                <a:ea typeface="Anton"/>
                <a:cs typeface="Anton"/>
                <a:sym typeface="Anton"/>
              </a:rPr>
              <a:t>¿PREGUNTAS?</a:t>
            </a:r>
            <a:endParaRPr i="1" sz="4000">
              <a:solidFill>
                <a:srgbClr val="E0FF00"/>
              </a:solidFill>
              <a:latin typeface="Anton"/>
              <a:ea typeface="Anton"/>
              <a:cs typeface="Anton"/>
              <a:sym typeface="Anton"/>
            </a:endParaRPr>
          </a:p>
        </p:txBody>
      </p:sp>
      <p:pic>
        <p:nvPicPr>
          <p:cNvPr descr="Tiger Face on Apple iOS 12.2" id="588" name="Google Shape;588;p66"/>
          <p:cNvPicPr preferRelativeResize="0"/>
          <p:nvPr/>
        </p:nvPicPr>
        <p:blipFill>
          <a:blip r:embed="rId4">
            <a:alphaModFix/>
          </a:blip>
          <a:stretch>
            <a:fillRect/>
          </a:stretch>
        </p:blipFill>
        <p:spPr>
          <a:xfrm>
            <a:off x="5655188" y="2089063"/>
            <a:ext cx="712075" cy="7120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2" name="Shape 592"/>
        <p:cNvGrpSpPr/>
        <p:nvPr/>
      </p:nvGrpSpPr>
      <p:grpSpPr>
        <a:xfrm>
          <a:off x="0" y="0"/>
          <a:ext cx="0" cy="0"/>
          <a:chOff x="0" y="0"/>
          <a:chExt cx="0" cy="0"/>
        </a:xfrm>
      </p:grpSpPr>
      <p:sp>
        <p:nvSpPr>
          <p:cNvPr id="593" name="Google Shape;593;p67"/>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800">
                <a:solidFill>
                  <a:srgbClr val="E0FF00"/>
                </a:solidFill>
                <a:latin typeface="Anton"/>
                <a:ea typeface="Anton"/>
                <a:cs typeface="Anton"/>
                <a:sym typeface="Anton"/>
              </a:rPr>
              <a:t>¡MUCHAS GRACIAS!</a:t>
            </a:r>
            <a:endParaRPr i="1" sz="4800">
              <a:solidFill>
                <a:srgbClr val="E0FF00"/>
              </a:solidFill>
              <a:latin typeface="Anton"/>
              <a:ea typeface="Anton"/>
              <a:cs typeface="Anton"/>
              <a:sym typeface="Anton"/>
            </a:endParaRPr>
          </a:p>
        </p:txBody>
      </p:sp>
      <p:sp>
        <p:nvSpPr>
          <p:cNvPr id="594" name="Google Shape;594;p67"/>
          <p:cNvSpPr txBox="1"/>
          <p:nvPr/>
        </p:nvSpPr>
        <p:spPr>
          <a:xfrm>
            <a:off x="2180400" y="2623175"/>
            <a:ext cx="5231100" cy="408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200">
                <a:solidFill>
                  <a:srgbClr val="E0FF00"/>
                </a:solidFill>
                <a:latin typeface="Helvetica Neue Light"/>
                <a:ea typeface="Helvetica Neue Light"/>
                <a:cs typeface="Helvetica Neue Light"/>
                <a:sym typeface="Helvetica Neue Light"/>
              </a:rPr>
              <a:t>Resumen de lo visto en clase hoy: </a:t>
            </a:r>
            <a:endParaRPr sz="2200">
              <a:solidFill>
                <a:srgbClr val="E0FF00"/>
              </a:solidFill>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rPr lang="en-GB" sz="2200">
                <a:solidFill>
                  <a:srgbClr val="E0FF00"/>
                </a:solidFill>
                <a:latin typeface="Helvetica Neue Light"/>
                <a:ea typeface="Helvetica Neue Light"/>
                <a:cs typeface="Helvetica Neue Light"/>
                <a:sym typeface="Helvetica Neue Light"/>
              </a:rPr>
              <a:t>-Bases de datos nosql</a:t>
            </a:r>
            <a:endParaRPr sz="2200">
              <a:solidFill>
                <a:srgbClr val="E0FF00"/>
              </a:solidFill>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Clr>
                <a:schemeClr val="dk1"/>
              </a:buClr>
              <a:buSzPts val="1100"/>
              <a:buFont typeface="Arial"/>
              <a:buNone/>
            </a:pPr>
            <a:r>
              <a:rPr lang="en-GB" sz="2200">
                <a:solidFill>
                  <a:srgbClr val="E0FF00"/>
                </a:solidFill>
                <a:latin typeface="Helvetica Neue Light"/>
                <a:ea typeface="Helvetica Neue Light"/>
                <a:cs typeface="Helvetica Neue Light"/>
                <a:sym typeface="Helvetica Neue Light"/>
              </a:rPr>
              <a:t>-Mongodb: Instalación y configuración</a:t>
            </a:r>
            <a:endParaRPr sz="2200">
              <a:solidFill>
                <a:srgbClr val="E0FF00"/>
              </a:solidFill>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Clr>
                <a:schemeClr val="dk1"/>
              </a:buClr>
              <a:buSzPts val="1100"/>
              <a:buFont typeface="Arial"/>
              <a:buNone/>
            </a:pPr>
            <a:r>
              <a:rPr lang="en-GB" sz="2200">
                <a:solidFill>
                  <a:srgbClr val="E0FF00"/>
                </a:solidFill>
                <a:latin typeface="Helvetica Neue Light"/>
                <a:ea typeface="Helvetica Neue Light"/>
                <a:cs typeface="Helvetica Neue Light"/>
                <a:sym typeface="Helvetica Neue Light"/>
              </a:rPr>
              <a:t>-mySQL vs MongoDB</a:t>
            </a:r>
            <a:endParaRPr sz="2200">
              <a:solidFill>
                <a:srgbClr val="E0FF00"/>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200">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8" name="Shape 598"/>
        <p:cNvGrpSpPr/>
        <p:nvPr/>
      </p:nvGrpSpPr>
      <p:grpSpPr>
        <a:xfrm>
          <a:off x="0" y="0"/>
          <a:ext cx="0" cy="0"/>
          <a:chOff x="0" y="0"/>
          <a:chExt cx="0" cy="0"/>
        </a:xfrm>
      </p:grpSpPr>
      <p:sp>
        <p:nvSpPr>
          <p:cNvPr id="599" name="Google Shape;599;p68"/>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OPINA Y VALORA ESTA CLASE</a:t>
            </a:r>
            <a:endParaRPr i="1" sz="3600">
              <a:solidFill>
                <a:srgbClr val="E0FF00"/>
              </a:solidFill>
              <a:latin typeface="Anton"/>
              <a:ea typeface="Anton"/>
              <a:cs typeface="Anton"/>
              <a:sym typeface="Anton"/>
            </a:endParaRPr>
          </a:p>
        </p:txBody>
      </p:sp>
      <p:pic>
        <p:nvPicPr>
          <p:cNvPr descr="Dizzy on Apple iOS 12.2" id="600" name="Google Shape;600;p68"/>
          <p:cNvPicPr preferRelativeResize="0"/>
          <p:nvPr/>
        </p:nvPicPr>
        <p:blipFill>
          <a:blip r:embed="rId4">
            <a:alphaModFix/>
          </a:blip>
          <a:stretch>
            <a:fillRect/>
          </a:stretch>
        </p:blipFill>
        <p:spPr>
          <a:xfrm>
            <a:off x="4168425" y="1602350"/>
            <a:ext cx="807150" cy="8071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04" name="Shape 604"/>
        <p:cNvGrpSpPr/>
        <p:nvPr/>
      </p:nvGrpSpPr>
      <p:grpSpPr>
        <a:xfrm>
          <a:off x="0" y="0"/>
          <a:ext cx="0" cy="0"/>
          <a:chOff x="0" y="0"/>
          <a:chExt cx="0" cy="0"/>
        </a:xfrm>
      </p:grpSpPr>
      <p:sp>
        <p:nvSpPr>
          <p:cNvPr id="605" name="Google Shape;605;p69"/>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#DEMOCRATIZANDOLAEDUCACIÓN</a:t>
            </a:r>
            <a:endParaRPr i="1" sz="3600">
              <a:solidFill>
                <a:srgbClr val="121212"/>
              </a:solidFill>
              <a:latin typeface="Anton"/>
              <a:ea typeface="Anton"/>
              <a:cs typeface="Anton"/>
              <a:sym typeface="Anton"/>
            </a:endParaRPr>
          </a:p>
        </p:txBody>
      </p:sp>
      <p:pic>
        <p:nvPicPr>
          <p:cNvPr id="606" name="Google Shape;606;p69"/>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8"/>
          <p:cNvSpPr txBox="1"/>
          <p:nvPr/>
        </p:nvSpPr>
        <p:spPr>
          <a:xfrm>
            <a:off x="1820850" y="242888"/>
            <a:ext cx="5502300" cy="73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Modelo de documentos de MongoDB</a:t>
            </a:r>
            <a:endParaRPr i="1" sz="3600">
              <a:latin typeface="Anton"/>
              <a:ea typeface="Anton"/>
              <a:cs typeface="Anton"/>
              <a:sym typeface="Anton"/>
            </a:endParaRPr>
          </a:p>
        </p:txBody>
      </p:sp>
      <p:pic>
        <p:nvPicPr>
          <p:cNvPr id="115" name="Google Shape;115;p18"/>
          <p:cNvPicPr preferRelativeResize="0"/>
          <p:nvPr/>
        </p:nvPicPr>
        <p:blipFill>
          <a:blip r:embed="rId3">
            <a:alphaModFix/>
          </a:blip>
          <a:stretch>
            <a:fillRect/>
          </a:stretch>
        </p:blipFill>
        <p:spPr>
          <a:xfrm>
            <a:off x="7628225" y="15175"/>
            <a:ext cx="1186525" cy="1186525"/>
          </a:xfrm>
          <a:prstGeom prst="rect">
            <a:avLst/>
          </a:prstGeom>
          <a:noFill/>
          <a:ln>
            <a:noFill/>
          </a:ln>
        </p:spPr>
      </p:pic>
      <p:pic>
        <p:nvPicPr>
          <p:cNvPr id="116" name="Google Shape;116;p18"/>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117" name="Google Shape;117;p18"/>
          <p:cNvSpPr txBox="1"/>
          <p:nvPr/>
        </p:nvSpPr>
        <p:spPr>
          <a:xfrm>
            <a:off x="345625" y="1647900"/>
            <a:ext cx="5282700" cy="230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El </a:t>
            </a:r>
            <a:r>
              <a:rPr b="1" lang="en-GB" sz="2000">
                <a:solidFill>
                  <a:schemeClr val="dk1"/>
                </a:solidFill>
                <a:highlight>
                  <a:srgbClr val="FFFFFF"/>
                </a:highlight>
                <a:latin typeface="Helvetica Neue"/>
                <a:ea typeface="Helvetica Neue"/>
                <a:cs typeface="Helvetica Neue"/>
                <a:sym typeface="Helvetica Neue"/>
              </a:rPr>
              <a:t>modelo de documentos</a:t>
            </a:r>
            <a:r>
              <a:rPr lang="en-GB" sz="2000">
                <a:solidFill>
                  <a:schemeClr val="dk1"/>
                </a:solidFill>
                <a:highlight>
                  <a:srgbClr val="FFFFFF"/>
                </a:highlight>
                <a:latin typeface="Helvetica Neue Light"/>
                <a:ea typeface="Helvetica Neue Light"/>
                <a:cs typeface="Helvetica Neue Light"/>
                <a:sym typeface="Helvetica Neue Light"/>
              </a:rPr>
              <a:t> de </a:t>
            </a:r>
            <a:r>
              <a:rPr lang="en-GB" sz="2000">
                <a:solidFill>
                  <a:schemeClr val="dk1"/>
                </a:solidFill>
                <a:highlight>
                  <a:srgbClr val="FFFFFF"/>
                </a:highlight>
                <a:latin typeface="Helvetica Neue Light"/>
                <a:ea typeface="Helvetica Neue Light"/>
                <a:cs typeface="Helvetica Neue Light"/>
                <a:sym typeface="Helvetica Neue Light"/>
              </a:rPr>
              <a:t>MongoDB</a:t>
            </a:r>
            <a:r>
              <a:rPr b="1" lang="en-GB" sz="2000">
                <a:solidFill>
                  <a:schemeClr val="dk1"/>
                </a:solidFill>
                <a:highlight>
                  <a:srgbClr val="FFFFFF"/>
                </a:highlight>
                <a:latin typeface="Helvetica Neue"/>
                <a:ea typeface="Helvetica Neue"/>
                <a:cs typeface="Helvetica Neue"/>
                <a:sym typeface="Helvetica Neue"/>
              </a:rPr>
              <a:t> </a:t>
            </a:r>
            <a:r>
              <a:rPr lang="en-GB" sz="2000">
                <a:solidFill>
                  <a:schemeClr val="dk1"/>
                </a:solidFill>
                <a:highlight>
                  <a:srgbClr val="FFFFFF"/>
                </a:highlight>
                <a:latin typeface="Helvetica Neue Light"/>
                <a:ea typeface="Helvetica Neue Light"/>
                <a:cs typeface="Helvetica Neue Light"/>
                <a:sym typeface="Helvetica Neue Light"/>
              </a:rPr>
              <a:t>resulta muy fácil de aprender y usar, y proporciona a los desarrolladores todas las funcionalidades que necesitan para satisfacer los requisitos más complejos a cualquier escala.</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118" name="Google Shape;118;p18"/>
          <p:cNvPicPr preferRelativeResize="0"/>
          <p:nvPr/>
        </p:nvPicPr>
        <p:blipFill>
          <a:blip r:embed="rId5">
            <a:alphaModFix/>
          </a:blip>
          <a:stretch>
            <a:fillRect/>
          </a:stretch>
        </p:blipFill>
        <p:spPr>
          <a:xfrm>
            <a:off x="5552125" y="1780650"/>
            <a:ext cx="3246250" cy="191861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9"/>
          <p:cNvSpPr txBox="1"/>
          <p:nvPr/>
        </p:nvSpPr>
        <p:spPr>
          <a:xfrm>
            <a:off x="252775" y="167575"/>
            <a:ext cx="7474200" cy="7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3600">
                <a:latin typeface="Anton"/>
                <a:ea typeface="Anton"/>
                <a:cs typeface="Anton"/>
                <a:sym typeface="Anton"/>
              </a:rPr>
              <a:t>MongoDB: Opciones de implementación</a:t>
            </a:r>
            <a:endParaRPr i="1" sz="3600">
              <a:latin typeface="Anton"/>
              <a:ea typeface="Anton"/>
              <a:cs typeface="Anton"/>
              <a:sym typeface="Anton"/>
            </a:endParaRPr>
          </a:p>
        </p:txBody>
      </p:sp>
      <p:pic>
        <p:nvPicPr>
          <p:cNvPr id="124" name="Google Shape;124;p19"/>
          <p:cNvPicPr preferRelativeResize="0"/>
          <p:nvPr/>
        </p:nvPicPr>
        <p:blipFill>
          <a:blip r:embed="rId3">
            <a:alphaModFix/>
          </a:blip>
          <a:stretch>
            <a:fillRect/>
          </a:stretch>
        </p:blipFill>
        <p:spPr>
          <a:xfrm>
            <a:off x="7628225" y="15175"/>
            <a:ext cx="1186525" cy="1186525"/>
          </a:xfrm>
          <a:prstGeom prst="rect">
            <a:avLst/>
          </a:prstGeom>
          <a:noFill/>
          <a:ln>
            <a:noFill/>
          </a:ln>
        </p:spPr>
      </p:pic>
      <p:pic>
        <p:nvPicPr>
          <p:cNvPr id="125" name="Google Shape;125;p19"/>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126" name="Google Shape;126;p19"/>
          <p:cNvSpPr txBox="1"/>
          <p:nvPr/>
        </p:nvSpPr>
        <p:spPr>
          <a:xfrm>
            <a:off x="5084250" y="1006625"/>
            <a:ext cx="3670200" cy="342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MongoDB dispone de dos variantes de despliegue:</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i="1"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chemeClr val="dk1"/>
              </a:buClr>
              <a:buSzPts val="2000"/>
              <a:buFont typeface="Helvetica Neue Light"/>
              <a:buChar char="●"/>
            </a:pPr>
            <a:r>
              <a:rPr b="1" lang="en-GB" sz="2000">
                <a:solidFill>
                  <a:schemeClr val="dk1"/>
                </a:solidFill>
                <a:highlight>
                  <a:srgbClr val="FFFFFF"/>
                </a:highlight>
                <a:latin typeface="Helvetica Neue"/>
                <a:ea typeface="Helvetica Neue"/>
                <a:cs typeface="Helvetica Neue"/>
                <a:sym typeface="Helvetica Neue"/>
              </a:rPr>
              <a:t>Local</a:t>
            </a:r>
            <a:r>
              <a:rPr lang="en-GB" sz="2000">
                <a:solidFill>
                  <a:schemeClr val="dk1"/>
                </a:solidFill>
                <a:highlight>
                  <a:srgbClr val="FFFFFF"/>
                </a:highlight>
                <a:latin typeface="Helvetica Neue Light"/>
                <a:ea typeface="Helvetica Neue Light"/>
                <a:cs typeface="Helvetica Neue Light"/>
                <a:sym typeface="Helvetica Neue Light"/>
              </a:rPr>
              <a:t>: con </a:t>
            </a:r>
            <a:r>
              <a:rPr i="1" lang="en-GB" sz="2000">
                <a:solidFill>
                  <a:schemeClr val="dk1"/>
                </a:solidFill>
                <a:highlight>
                  <a:srgbClr val="FFFFFF"/>
                </a:highlight>
                <a:latin typeface="Helvetica Neue Light"/>
                <a:ea typeface="Helvetica Neue Light"/>
                <a:cs typeface="Helvetica Neue Light"/>
                <a:sym typeface="Helvetica Neue Light"/>
              </a:rPr>
              <a:t>Mongo Server</a:t>
            </a:r>
            <a:r>
              <a:rPr lang="en-GB" sz="2000">
                <a:solidFill>
                  <a:schemeClr val="dk1"/>
                </a:solidFill>
                <a:highlight>
                  <a:srgbClr val="FFFFFF"/>
                </a:highlight>
                <a:latin typeface="Helvetica Neue Light"/>
                <a:ea typeface="Helvetica Neue Light"/>
                <a:cs typeface="Helvetica Neue Light"/>
                <a:sym typeface="Helvetica Neue Light"/>
              </a:rPr>
              <a:t>, a través de sus opciones Community y Enterprise.</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chemeClr val="dk1"/>
              </a:buClr>
              <a:buSzPts val="2000"/>
              <a:buFont typeface="Helvetica Neue Light"/>
              <a:buChar char="●"/>
            </a:pPr>
            <a:r>
              <a:rPr b="1" lang="en-GB" sz="2000">
                <a:solidFill>
                  <a:schemeClr val="dk1"/>
                </a:solidFill>
                <a:highlight>
                  <a:srgbClr val="FFFFFF"/>
                </a:highlight>
                <a:latin typeface="Helvetica Neue"/>
                <a:ea typeface="Helvetica Neue"/>
                <a:cs typeface="Helvetica Neue"/>
                <a:sym typeface="Helvetica Neue"/>
              </a:rPr>
              <a:t>Remota</a:t>
            </a:r>
            <a:r>
              <a:rPr lang="en-GB" sz="2000">
                <a:solidFill>
                  <a:schemeClr val="dk1"/>
                </a:solidFill>
                <a:highlight>
                  <a:srgbClr val="FFFFFF"/>
                </a:highlight>
                <a:latin typeface="Helvetica Neue Light"/>
                <a:ea typeface="Helvetica Neue Light"/>
                <a:cs typeface="Helvetica Neue Light"/>
                <a:sym typeface="Helvetica Neue Light"/>
              </a:rPr>
              <a:t>: mediante una plataforma configurada en la nube, lista para usar, llamada </a:t>
            </a:r>
            <a:r>
              <a:rPr i="1" lang="en-GB" sz="2000">
                <a:solidFill>
                  <a:schemeClr val="dk1"/>
                </a:solidFill>
                <a:highlight>
                  <a:srgbClr val="FFFFFF"/>
                </a:highlight>
                <a:latin typeface="Helvetica Neue Light"/>
                <a:ea typeface="Helvetica Neue Light"/>
                <a:cs typeface="Helvetica Neue Light"/>
                <a:sym typeface="Helvetica Neue Light"/>
              </a:rPr>
              <a:t>Mongo Atlas</a:t>
            </a:r>
            <a:r>
              <a:rPr lang="en-GB" sz="2000">
                <a:solidFill>
                  <a:schemeClr val="dk1"/>
                </a:solidFill>
                <a:highlight>
                  <a:srgbClr val="FFFFFF"/>
                </a:highlight>
                <a:latin typeface="Helvetica Neue Light"/>
                <a:ea typeface="Helvetica Neue Light"/>
                <a:cs typeface="Helvetica Neue Light"/>
                <a:sym typeface="Helvetica Neue Light"/>
              </a:rPr>
              <a:t>.</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127" name="Google Shape;127;p19"/>
          <p:cNvPicPr preferRelativeResize="0"/>
          <p:nvPr/>
        </p:nvPicPr>
        <p:blipFill>
          <a:blip r:embed="rId5">
            <a:alphaModFix/>
          </a:blip>
          <a:stretch>
            <a:fillRect/>
          </a:stretch>
        </p:blipFill>
        <p:spPr>
          <a:xfrm>
            <a:off x="320100" y="1159025"/>
            <a:ext cx="4581326" cy="36685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0"/>
          <p:cNvSpPr txBox="1"/>
          <p:nvPr/>
        </p:nvSpPr>
        <p:spPr>
          <a:xfrm>
            <a:off x="2555450" y="243775"/>
            <a:ext cx="5171700" cy="7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3600">
                <a:latin typeface="Anton"/>
                <a:ea typeface="Anton"/>
                <a:cs typeface="Anton"/>
                <a:sym typeface="Anton"/>
              </a:rPr>
              <a:t>MongoDB: características</a:t>
            </a:r>
            <a:endParaRPr i="1" sz="3600">
              <a:latin typeface="Anton"/>
              <a:ea typeface="Anton"/>
              <a:cs typeface="Anton"/>
              <a:sym typeface="Anton"/>
            </a:endParaRPr>
          </a:p>
        </p:txBody>
      </p:sp>
      <p:pic>
        <p:nvPicPr>
          <p:cNvPr id="133" name="Google Shape;133;p20"/>
          <p:cNvPicPr preferRelativeResize="0"/>
          <p:nvPr/>
        </p:nvPicPr>
        <p:blipFill>
          <a:blip r:embed="rId3">
            <a:alphaModFix/>
          </a:blip>
          <a:stretch>
            <a:fillRect/>
          </a:stretch>
        </p:blipFill>
        <p:spPr>
          <a:xfrm>
            <a:off x="7628225" y="15175"/>
            <a:ext cx="1186525" cy="1186525"/>
          </a:xfrm>
          <a:prstGeom prst="rect">
            <a:avLst/>
          </a:prstGeom>
          <a:noFill/>
          <a:ln>
            <a:noFill/>
          </a:ln>
        </p:spPr>
      </p:pic>
      <p:pic>
        <p:nvPicPr>
          <p:cNvPr id="134" name="Google Shape;134;p20"/>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135" name="Google Shape;135;p20"/>
          <p:cNvSpPr txBox="1"/>
          <p:nvPr/>
        </p:nvSpPr>
        <p:spPr>
          <a:xfrm>
            <a:off x="481650" y="1201700"/>
            <a:ext cx="8041500" cy="3307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3CEFAB"/>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Almacena datos en </a:t>
            </a:r>
            <a:r>
              <a:rPr b="1" lang="en-GB" sz="1800">
                <a:solidFill>
                  <a:schemeClr val="dk1"/>
                </a:solidFill>
                <a:highlight>
                  <a:srgbClr val="FFFFFF"/>
                </a:highlight>
                <a:latin typeface="Helvetica Neue"/>
                <a:ea typeface="Helvetica Neue"/>
                <a:cs typeface="Helvetica Neue"/>
                <a:sym typeface="Helvetica Neue"/>
              </a:rPr>
              <a:t>documentos </a:t>
            </a:r>
            <a:r>
              <a:rPr lang="en-GB" sz="1800">
                <a:solidFill>
                  <a:schemeClr val="dk1"/>
                </a:solidFill>
                <a:highlight>
                  <a:srgbClr val="FFFFFF"/>
                </a:highlight>
                <a:latin typeface="Helvetica Neue Light"/>
                <a:ea typeface="Helvetica Neue Light"/>
                <a:cs typeface="Helvetica Neue Light"/>
                <a:sym typeface="Helvetica Neue Light"/>
              </a:rPr>
              <a:t>flexibles similares a </a:t>
            </a:r>
            <a:r>
              <a:rPr b="1" lang="en-GB" sz="1800">
                <a:solidFill>
                  <a:schemeClr val="dk1"/>
                </a:solidFill>
                <a:highlight>
                  <a:srgbClr val="FFFFFF"/>
                </a:highlight>
                <a:latin typeface="Helvetica Neue"/>
                <a:ea typeface="Helvetica Neue"/>
                <a:cs typeface="Helvetica Neue"/>
                <a:sym typeface="Helvetica Neue"/>
              </a:rPr>
              <a:t>JSON</a:t>
            </a:r>
            <a:r>
              <a:rPr lang="en-GB" sz="1800">
                <a:solidFill>
                  <a:schemeClr val="dk1"/>
                </a:solidFill>
                <a:highlight>
                  <a:srgbClr val="FFFFFF"/>
                </a:highlight>
                <a:latin typeface="Helvetica Neue Light"/>
                <a:ea typeface="Helvetica Neue Light"/>
                <a:cs typeface="Helvetica Neue Light"/>
                <a:sym typeface="Helvetica Neue Light"/>
              </a:rPr>
              <a:t>: la estructura de datos puede cambiarse con el tiempo.</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b="1" lang="en-GB" sz="1800">
                <a:solidFill>
                  <a:schemeClr val="dk1"/>
                </a:solidFill>
                <a:highlight>
                  <a:srgbClr val="FFFFFF"/>
                </a:highlight>
                <a:latin typeface="Helvetica Neue"/>
                <a:ea typeface="Helvetica Neue"/>
                <a:cs typeface="Helvetica Neue"/>
                <a:sym typeface="Helvetica Neue"/>
              </a:rPr>
              <a:t>El modelo</a:t>
            </a:r>
            <a:r>
              <a:rPr lang="en-GB" sz="1800">
                <a:solidFill>
                  <a:schemeClr val="dk1"/>
                </a:solidFill>
                <a:highlight>
                  <a:srgbClr val="FFFFFF"/>
                </a:highlight>
                <a:latin typeface="Helvetica Neue Light"/>
                <a:ea typeface="Helvetica Neue Light"/>
                <a:cs typeface="Helvetica Neue Light"/>
                <a:sym typeface="Helvetica Neue Light"/>
              </a:rPr>
              <a:t> de documento se asigna a los objetos en el código de su aplicación para facilitar el trabajo con los datos.</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Las consultas ad hoc, la indexación y la agregación en tiempo real ofrecen maneras potentes de acceder a los datos y analizarlos</a:t>
            </a:r>
            <a:r>
              <a:rPr lang="en-GB" sz="1800">
                <a:solidFill>
                  <a:schemeClr val="dk1"/>
                </a:solidFill>
                <a:highlight>
                  <a:srgbClr val="FFFFFF"/>
                </a:highlight>
                <a:latin typeface="Helvetica Neue Light"/>
                <a:ea typeface="Helvetica Neue Light"/>
                <a:cs typeface="Helvetica Neue Light"/>
                <a:sym typeface="Helvetica Neue Light"/>
              </a:rPr>
              <a:t>.</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MongoDB es una base de datos distribuida en su núcleo, por lo que la </a:t>
            </a:r>
            <a:r>
              <a:rPr b="1" lang="en-GB" sz="1800">
                <a:solidFill>
                  <a:schemeClr val="dk1"/>
                </a:solidFill>
                <a:highlight>
                  <a:srgbClr val="FFFFFF"/>
                </a:highlight>
                <a:latin typeface="Helvetica Neue"/>
                <a:ea typeface="Helvetica Neue"/>
                <a:cs typeface="Helvetica Neue"/>
                <a:sym typeface="Helvetica Neue"/>
              </a:rPr>
              <a:t>alta disponibilidad</a:t>
            </a:r>
            <a:r>
              <a:rPr lang="en-GB" sz="1800">
                <a:solidFill>
                  <a:schemeClr val="dk1"/>
                </a:solidFill>
                <a:highlight>
                  <a:srgbClr val="FFFFFF"/>
                </a:highlight>
                <a:latin typeface="Helvetica Neue Light"/>
                <a:ea typeface="Helvetica Neue Light"/>
                <a:cs typeface="Helvetica Neue Light"/>
                <a:sym typeface="Helvetica Neue Light"/>
              </a:rPr>
              <a:t>, la </a:t>
            </a:r>
            <a:r>
              <a:rPr b="1" lang="en-GB" sz="1800">
                <a:solidFill>
                  <a:schemeClr val="dk1"/>
                </a:solidFill>
                <a:highlight>
                  <a:srgbClr val="FFFFFF"/>
                </a:highlight>
                <a:latin typeface="Helvetica Neue"/>
                <a:ea typeface="Helvetica Neue"/>
                <a:cs typeface="Helvetica Neue"/>
                <a:sym typeface="Helvetica Neue"/>
              </a:rPr>
              <a:t>escalabilidad</a:t>
            </a:r>
            <a:r>
              <a:rPr lang="en-GB" sz="1800">
                <a:solidFill>
                  <a:schemeClr val="dk1"/>
                </a:solidFill>
                <a:highlight>
                  <a:srgbClr val="FFFFFF"/>
                </a:highlight>
                <a:latin typeface="Helvetica Neue Light"/>
                <a:ea typeface="Helvetica Neue Light"/>
                <a:cs typeface="Helvetica Neue Light"/>
                <a:sym typeface="Helvetica Neue Light"/>
              </a:rPr>
              <a:t> horizontal y la distribución geográfica están integradas y son fáciles de usar.</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MongoDB es de </a:t>
            </a:r>
            <a:r>
              <a:rPr b="1" lang="en-GB" sz="1800">
                <a:solidFill>
                  <a:schemeClr val="dk1"/>
                </a:solidFill>
                <a:highlight>
                  <a:srgbClr val="FFFFFF"/>
                </a:highlight>
                <a:latin typeface="Helvetica Neue"/>
                <a:ea typeface="Helvetica Neue"/>
                <a:cs typeface="Helvetica Neue"/>
                <a:sym typeface="Helvetica Neue"/>
              </a:rPr>
              <a:t>uso gratuito</a:t>
            </a:r>
            <a:r>
              <a:rPr lang="en-GB" sz="1800">
                <a:solidFill>
                  <a:schemeClr val="dk1"/>
                </a:solidFill>
                <a:highlight>
                  <a:srgbClr val="FFFFFF"/>
                </a:highlight>
                <a:latin typeface="Helvetica Neue Light"/>
                <a:ea typeface="Helvetica Neue Light"/>
                <a:cs typeface="Helvetica Neue Light"/>
                <a:sym typeface="Helvetica Neue Light"/>
              </a:rPr>
              <a:t>.</a:t>
            </a:r>
            <a:endParaRPr sz="1800">
              <a:solidFill>
                <a:schemeClr val="dk1"/>
              </a:solidFill>
              <a:highlight>
                <a:srgbClr val="FFFFFF"/>
              </a:highlight>
              <a:latin typeface="Helvetica Neue Light"/>
              <a:ea typeface="Helvetica Neue Light"/>
              <a:cs typeface="Helvetica Neue Light"/>
              <a:sym typeface="Helvetica Neue Light"/>
            </a:endParaRPr>
          </a:p>
        </p:txBody>
      </p:sp>
      <p:pic>
        <p:nvPicPr>
          <p:cNvPr id="136" name="Google Shape;136;p20"/>
          <p:cNvPicPr preferRelativeResize="0"/>
          <p:nvPr/>
        </p:nvPicPr>
        <p:blipFill>
          <a:blip r:embed="rId5">
            <a:alphaModFix/>
          </a:blip>
          <a:stretch>
            <a:fillRect/>
          </a:stretch>
        </p:blipFill>
        <p:spPr>
          <a:xfrm>
            <a:off x="176550" y="134974"/>
            <a:ext cx="2378900" cy="899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1"/>
          <p:cNvSpPr txBox="1"/>
          <p:nvPr/>
        </p:nvSpPr>
        <p:spPr>
          <a:xfrm>
            <a:off x="2621525" y="243775"/>
            <a:ext cx="5105400" cy="7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3600">
                <a:latin typeface="Anton"/>
                <a:ea typeface="Anton"/>
                <a:cs typeface="Anton"/>
                <a:sym typeface="Anton"/>
              </a:rPr>
              <a:t>MongoDB: esquemas</a:t>
            </a:r>
            <a:endParaRPr i="1" sz="3600">
              <a:latin typeface="Anton"/>
              <a:ea typeface="Anton"/>
              <a:cs typeface="Anton"/>
              <a:sym typeface="Anton"/>
            </a:endParaRPr>
          </a:p>
        </p:txBody>
      </p:sp>
      <p:pic>
        <p:nvPicPr>
          <p:cNvPr id="142" name="Google Shape;142;p21"/>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43" name="Google Shape;143;p21"/>
          <p:cNvPicPr preferRelativeResize="0"/>
          <p:nvPr/>
        </p:nvPicPr>
        <p:blipFill>
          <a:blip r:embed="rId4">
            <a:alphaModFix/>
          </a:blip>
          <a:stretch>
            <a:fillRect/>
          </a:stretch>
        </p:blipFill>
        <p:spPr>
          <a:xfrm>
            <a:off x="394725" y="243775"/>
            <a:ext cx="1972675" cy="1952951"/>
          </a:xfrm>
          <a:prstGeom prst="rect">
            <a:avLst/>
          </a:prstGeom>
          <a:noFill/>
          <a:ln>
            <a:noFill/>
          </a:ln>
        </p:spPr>
      </p:pic>
      <p:pic>
        <p:nvPicPr>
          <p:cNvPr id="144" name="Google Shape;144;p21"/>
          <p:cNvPicPr preferRelativeResize="0"/>
          <p:nvPr/>
        </p:nvPicPr>
        <p:blipFill>
          <a:blip r:embed="rId5">
            <a:alphaModFix/>
          </a:blip>
          <a:stretch>
            <a:fillRect/>
          </a:stretch>
        </p:blipFill>
        <p:spPr>
          <a:xfrm>
            <a:off x="5403925" y="1593476"/>
            <a:ext cx="3410825" cy="3283975"/>
          </a:xfrm>
          <a:prstGeom prst="rect">
            <a:avLst/>
          </a:prstGeom>
          <a:noFill/>
          <a:ln>
            <a:noFill/>
          </a:ln>
        </p:spPr>
      </p:pic>
      <p:pic>
        <p:nvPicPr>
          <p:cNvPr id="145" name="Google Shape;145;p21"/>
          <p:cNvPicPr preferRelativeResize="0"/>
          <p:nvPr/>
        </p:nvPicPr>
        <p:blipFill>
          <a:blip r:embed="rId6">
            <a:alphaModFix/>
          </a:blip>
          <a:stretch>
            <a:fillRect/>
          </a:stretch>
        </p:blipFill>
        <p:spPr>
          <a:xfrm>
            <a:off x="394725" y="2543200"/>
            <a:ext cx="4733151" cy="2345025"/>
          </a:xfrm>
          <a:prstGeom prst="rect">
            <a:avLst/>
          </a:prstGeom>
          <a:noFill/>
          <a:ln>
            <a:noFill/>
          </a:ln>
          <a:effectLst>
            <a:outerShdw blurRad="57150" rotWithShape="0" algn="bl" dir="5400000" dist="19050">
              <a:srgbClr val="000000">
                <a:alpha val="50000"/>
              </a:srgbClr>
            </a:outerShdw>
          </a:effectLst>
        </p:spPr>
      </p:pic>
      <p:pic>
        <p:nvPicPr>
          <p:cNvPr id="146" name="Google Shape;146;p21"/>
          <p:cNvPicPr preferRelativeResize="0"/>
          <p:nvPr/>
        </p:nvPicPr>
        <p:blipFill>
          <a:blip r:embed="rId7">
            <a:alphaModFix/>
          </a:blip>
          <a:stretch>
            <a:fillRect/>
          </a:stretch>
        </p:blipFill>
        <p:spPr>
          <a:xfrm>
            <a:off x="2830325" y="1002875"/>
            <a:ext cx="2953525" cy="1538475"/>
          </a:xfrm>
          <a:prstGeom prst="rect">
            <a:avLst/>
          </a:prstGeom>
          <a:noFill/>
          <a:ln>
            <a:noFill/>
          </a:ln>
          <a:effectLst>
            <a:outerShdw blurRad="57150" rotWithShape="0" algn="bl" dir="5400000" dist="19050">
              <a:srgbClr val="000000">
                <a:alpha val="50000"/>
              </a:srgbClr>
            </a:outerShdw>
          </a:effectLst>
        </p:spPr>
      </p:pic>
      <p:pic>
        <p:nvPicPr>
          <p:cNvPr id="147" name="Google Shape;147;p21"/>
          <p:cNvPicPr preferRelativeResize="0"/>
          <p:nvPr/>
        </p:nvPicPr>
        <p:blipFill>
          <a:blip r:embed="rId8">
            <a:alphaModFix/>
          </a:blip>
          <a:stretch>
            <a:fillRect/>
          </a:stretch>
        </p:blipFill>
        <p:spPr>
          <a:xfrm>
            <a:off x="6823899" y="346437"/>
            <a:ext cx="2011975" cy="2011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